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44"/>
  </p:notesMasterIdLst>
  <p:handoutMasterIdLst>
    <p:handoutMasterId r:id="rId45"/>
  </p:handoutMasterIdLst>
  <p:sldIdLst>
    <p:sldId id="5271" r:id="rId5"/>
    <p:sldId id="266" r:id="rId6"/>
    <p:sldId id="5284" r:id="rId7"/>
    <p:sldId id="5303" r:id="rId8"/>
    <p:sldId id="5304" r:id="rId9"/>
    <p:sldId id="5291" r:id="rId10"/>
    <p:sldId id="5256" r:id="rId11"/>
    <p:sldId id="5308" r:id="rId12"/>
    <p:sldId id="5309" r:id="rId13"/>
    <p:sldId id="5310" r:id="rId14"/>
    <p:sldId id="5227" r:id="rId15"/>
    <p:sldId id="5237" r:id="rId16"/>
    <p:sldId id="5242" r:id="rId17"/>
    <p:sldId id="5244" r:id="rId18"/>
    <p:sldId id="256" r:id="rId19"/>
    <p:sldId id="5311" r:id="rId20"/>
    <p:sldId id="272" r:id="rId21"/>
    <p:sldId id="298" r:id="rId22"/>
    <p:sldId id="5246" r:id="rId23"/>
    <p:sldId id="274" r:id="rId24"/>
    <p:sldId id="5312" r:id="rId25"/>
    <p:sldId id="300" r:id="rId26"/>
    <p:sldId id="5236" r:id="rId27"/>
    <p:sldId id="5258" r:id="rId28"/>
    <p:sldId id="5243" r:id="rId29"/>
    <p:sldId id="5259" r:id="rId30"/>
    <p:sldId id="5260" r:id="rId31"/>
    <p:sldId id="5261" r:id="rId32"/>
    <p:sldId id="5313" r:id="rId33"/>
    <p:sldId id="265" r:id="rId34"/>
    <p:sldId id="267" r:id="rId35"/>
    <p:sldId id="5302" r:id="rId36"/>
    <p:sldId id="271" r:id="rId37"/>
    <p:sldId id="5280" r:id="rId38"/>
    <p:sldId id="5305" r:id="rId39"/>
    <p:sldId id="5306" r:id="rId40"/>
    <p:sldId id="5307" r:id="rId41"/>
    <p:sldId id="5262" r:id="rId42"/>
    <p:sldId id="5300" r:id="rId43"/>
  </p:sldIdLst>
  <p:sldSz cx="12192000" cy="6858000"/>
  <p:notesSz cx="6797675" cy="9926638"/>
  <p:custDataLst>
    <p:tags r:id="rId46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ten, Laura" initials="BL" lastIdx="5" clrIdx="0">
    <p:extLst>
      <p:ext uri="{19B8F6BF-5375-455C-9EA6-DF929625EA0E}">
        <p15:presenceInfo xmlns:p15="http://schemas.microsoft.com/office/powerpoint/2012/main" userId="S::Laura.Batten@nsg.com::0833a4af-804f-4126-9171-fec8683c9596" providerId="AD"/>
      </p:ext>
    </p:extLst>
  </p:cmAuthor>
  <p:cmAuthor id="2" name="Clark, Stephen" initials="CS" lastIdx="1" clrIdx="1">
    <p:extLst>
      <p:ext uri="{19B8F6BF-5375-455C-9EA6-DF929625EA0E}">
        <p15:presenceInfo xmlns:p15="http://schemas.microsoft.com/office/powerpoint/2012/main" userId="S::stephen.clark@nsg.com::823cd97d-8581-40c1-bbde-f056bf8d9c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33CCCC"/>
    <a:srgbClr val="ED7D31"/>
    <a:srgbClr val="009DE0"/>
    <a:srgbClr val="827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2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outlineViewPr>
    <p:cViewPr>
      <p:scale>
        <a:sx n="33" d="100"/>
        <a:sy n="33" d="100"/>
      </p:scale>
      <p:origin x="0" y="-67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30007\Desktop\SALG\Omsetning\Egenkontroll%20salgsbudsjett%20Glassfagkjed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Utvikling Glassfagkjeden de 6 siste årene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'Ark1'!$B$3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'Ark1'!$C$2:$I$2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Est. budsjett 23/24-12 mnd</c:v>
                </c:pt>
              </c:strCache>
            </c:strRef>
          </c:cat>
          <c:val>
            <c:numRef>
              <c:f>'Ark1'!$C$3:$I$3</c:f>
              <c:numCache>
                <c:formatCode>"kr"\ #\ ##0</c:formatCode>
                <c:ptCount val="7"/>
                <c:pt idx="0">
                  <c:v>27253993</c:v>
                </c:pt>
                <c:pt idx="1">
                  <c:v>30571951</c:v>
                </c:pt>
                <c:pt idx="2">
                  <c:v>32030227</c:v>
                </c:pt>
                <c:pt idx="3">
                  <c:v>36504581</c:v>
                </c:pt>
                <c:pt idx="4">
                  <c:v>35393564</c:v>
                </c:pt>
                <c:pt idx="5">
                  <c:v>32725807</c:v>
                </c:pt>
                <c:pt idx="6">
                  <c:v>41726419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8-4135-A107-75FEBFB23AB2}"/>
            </c:ext>
          </c:extLst>
        </c:ser>
        <c:ser>
          <c:idx val="1"/>
          <c:order val="1"/>
          <c:tx>
            <c:strRef>
              <c:f>'Ark1'!$B$4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'Ark1'!$C$2:$I$2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Est. budsjett 23/24-12 mnd</c:v>
                </c:pt>
              </c:strCache>
            </c:strRef>
          </c:cat>
          <c:val>
            <c:numRef>
              <c:f>'Ark1'!$C$4:$I$4</c:f>
              <c:numCache>
                <c:formatCode>"kr"\ #\ ##0</c:formatCode>
                <c:ptCount val="7"/>
                <c:pt idx="0">
                  <c:v>28030289</c:v>
                </c:pt>
                <c:pt idx="1">
                  <c:v>28543492</c:v>
                </c:pt>
                <c:pt idx="2">
                  <c:v>35700114</c:v>
                </c:pt>
                <c:pt idx="3">
                  <c:v>32399734</c:v>
                </c:pt>
                <c:pt idx="4">
                  <c:v>40561924</c:v>
                </c:pt>
                <c:pt idx="5">
                  <c:v>29684745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8-4135-A107-75FEBFB23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141576"/>
        <c:axId val="482142296"/>
      </c:barChart>
      <c:catAx>
        <c:axId val="482141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2142296"/>
        <c:crosses val="autoZero"/>
        <c:auto val="1"/>
        <c:lblAlgn val="ctr"/>
        <c:lblOffset val="100"/>
        <c:noMultiLvlLbl val="0"/>
      </c:catAx>
      <c:valAx>
        <c:axId val="482142296"/>
        <c:scaling>
          <c:orientation val="minMax"/>
        </c:scaling>
        <c:delete val="1"/>
        <c:axPos val="l"/>
        <c:numFmt formatCode="&quot;kr&quot;\ #\ ##0" sourceLinked="1"/>
        <c:majorTickMark val="out"/>
        <c:minorTickMark val="none"/>
        <c:tickLblPos val="nextTo"/>
        <c:crossAx val="482141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BF2F6C6-FEC6-446B-BF09-544ACFD70B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1AE60C-D452-4259-85F5-21EDCDECB4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4AD82-BD32-4E79-AAB2-FA4620156CBD}" type="datetime1">
              <a:rPr lang="nb-NO" smtClean="0"/>
              <a:t>29.01.2024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31082D-8B22-415C-931B-5F83F7EEEE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785148-A165-49B2-8EBC-0D90CE77EF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1128E-6208-45E7-B736-72CE65407CB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45042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E8A9E-4AA4-45C4-970E-9EEB99A78F73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88ED9-0FFD-4AB8-A154-3257E2A1F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7609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0888011-9600-49CF-AA42-6FA85D4232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2C0F0E5-F9AA-4D6E-B529-827849C27A34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5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116 m2 lev. i april 23– dette er mye høyere enn foregående år 21/39 – 22/39 – April 20/192</a:t>
            </a:r>
          </a:p>
          <a:p>
            <a:r>
              <a:rPr kumimoji="1" lang="nb-NO" altLang="ja-JP" dirty="0"/>
              <a:t>Hvilket volum er de vi ikke ser – foruten herdet laminert?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8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b-NO" altLang="ja-JP" dirty="0"/>
              <a:t>Ordrereserve for mai:. Estimert Glasskjøp 22/23` -  Hvor mye glass tror du du vil handle fremover? Typer glass - ansatte– lev. andre tjenester? </a:t>
            </a:r>
            <a:r>
              <a:rPr kumimoji="1" lang="nb-NO" altLang="ja-JP" dirty="0" err="1"/>
              <a:t>Evnt</a:t>
            </a:r>
            <a:r>
              <a:rPr kumimoji="1" lang="nb-NO" altLang="ja-JP" dirty="0"/>
              <a:t>. prosjekter i kikkerten.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770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15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12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565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89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049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550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480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85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F4B5BB-0BCE-4165-A100-08314AE5DF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7F6BD10-B1BF-42C2-92D1-554068611C5B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9153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37F9467-E13C-46A2-B8FB-E3E54BCD7F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8727AB-FD05-4D10-A5E4-0FFFE38E0F58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091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Budsjettet for 2024 ligger på 41 726 419. Tabellen 2024 viser budsjettet (blå og grønn kolonne ) minus 3 mnd. </a:t>
            </a:r>
            <a:br>
              <a:rPr kumimoji="1" lang="nb-NO" altLang="ja-JP" dirty="0"/>
            </a:br>
            <a:r>
              <a:rPr kumimoji="1" lang="nb-NO" altLang="ja-JP" dirty="0"/>
              <a:t>De øvrige kolonnene viser FY 12 mnd.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ABA612-08B3-4188-A0D0-3F73A1C94A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5284207-2898-4B52-B86B-4581653C2374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490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Fakt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så langt for Q1 (1070 tildelte oppdrag)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Q2 (992 tildelte oppdrag)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Q3 (699 tildelte oppdrag) – 2761 = 546 840 – Q4 gjenstår</a:t>
            </a:r>
            <a:r>
              <a:rPr lang="nb-NO" dirty="0"/>
              <a:t> </a:t>
            </a:r>
            <a:br>
              <a:rPr lang="nb-NO" dirty="0"/>
            </a:br>
            <a:r>
              <a:rPr kumimoji="1" lang="nb-NO" altLang="ja-JP" dirty="0"/>
              <a:t>Gjenstår 3 </a:t>
            </a:r>
            <a:r>
              <a:rPr kumimoji="1" lang="nb-NO" altLang="ja-JP" dirty="0" err="1"/>
              <a:t>mnd</a:t>
            </a:r>
            <a:r>
              <a:rPr kumimoji="1" lang="nb-NO" altLang="ja-JP" dirty="0"/>
              <a:t> av budsjettåret så det vil tilkomme noen ytterligere kostnader. In4Mo budsjettert med 500 000- Totalt </a:t>
            </a:r>
            <a:r>
              <a:rPr kumimoji="1" lang="nb-NO" altLang="ja-JP" dirty="0" err="1"/>
              <a:t>fakt</a:t>
            </a:r>
            <a:r>
              <a:rPr kumimoji="1" lang="nb-NO" altLang="ja-JP" dirty="0"/>
              <a:t>. 546 840 for Q1,2,3- Q4 gjenstår - tilkommet kr. 7000 </a:t>
            </a:r>
            <a:r>
              <a:rPr kumimoji="1" lang="nb-NO" altLang="ja-JP" dirty="0" err="1"/>
              <a:t>MEPSLisens</a:t>
            </a:r>
            <a:r>
              <a:rPr kumimoji="1" lang="nb-NO" altLang="ja-JP" dirty="0"/>
              <a:t>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F4B5BB-0BCE-4165-A100-08314AE5DF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82C61E5-4D9E-4AD0-92D7-6592B0A20D8E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6212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In4Mo øker sin mnd. lisens til euro 16,29 pr. mnd. fra 1. april 2024 – Glassfagkjeden dekker en hovedlistens, dvs. 42 lisenser x 16,29 pr. lisens, øvrige lisenser </a:t>
            </a:r>
            <a:r>
              <a:rPr kumimoji="1" lang="nb-NO" altLang="ja-JP" dirty="0" err="1"/>
              <a:t>fakt</a:t>
            </a:r>
            <a:r>
              <a:rPr kumimoji="1" lang="nb-NO" altLang="ja-JP" dirty="0"/>
              <a:t>.</a:t>
            </a:r>
            <a:r>
              <a:rPr kumimoji="1" lang="nb-NO" altLang="ja-JP" baseline="0" dirty="0"/>
              <a:t> direkte fra In4Mo</a:t>
            </a:r>
            <a:r>
              <a:rPr kumimoji="1" lang="nb-NO" altLang="ja-JP" dirty="0"/>
              <a:t>- Så Sjekk om du har lisenser registret, men som du ikke benytter. </a:t>
            </a:r>
            <a:br>
              <a:rPr kumimoji="1" lang="nb-NO" altLang="ja-JP" dirty="0"/>
            </a:br>
            <a:r>
              <a:rPr kumimoji="1" lang="nb-NO" altLang="ja-JP" dirty="0"/>
              <a:t>I tillegg har vi en MEPS </a:t>
            </a:r>
            <a:r>
              <a:rPr kumimoji="1" lang="nb-NO" altLang="ja-JP" dirty="0" err="1"/>
              <a:t>lisenens</a:t>
            </a:r>
            <a:r>
              <a:rPr kumimoji="1" lang="nb-NO" altLang="ja-JP" dirty="0"/>
              <a:t>. Vi har redusert byråkost til 500 000 og jobber med å få ned kostnaden for Hub Spot som i dag er for høy, 200`.</a:t>
            </a:r>
            <a:r>
              <a:rPr kumimoji="1" lang="nb-NO" altLang="ja-JP" baseline="0" dirty="0"/>
              <a:t> </a:t>
            </a:r>
            <a:r>
              <a:rPr kumimoji="1" lang="nb-NO" altLang="ja-JP" dirty="0"/>
              <a:t>Gå gjennom antall sovende kontakter og ta bort de som ikke gir oss noe trafikk. </a:t>
            </a:r>
            <a:br>
              <a:rPr kumimoji="1" lang="nb-NO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9831611-3CC2-4760-9693-DFB3311111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84A019-CCF7-4FBA-9383-B85CC790E02B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1473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Prisvarsel til forsikringsselskapene om økt timepris og Km kost er sendt ut. Gjensidige</a:t>
            </a:r>
            <a:r>
              <a:rPr kumimoji="1" lang="nb-NO" altLang="ja-JP" baseline="0" dirty="0"/>
              <a:t> har allerede </a:t>
            </a:r>
            <a:r>
              <a:rPr kumimoji="1" lang="nb-NO" altLang="ja-JP" baseline="0" dirty="0" err="1"/>
              <a:t>akspetert</a:t>
            </a:r>
            <a:r>
              <a:rPr kumimoji="1" lang="nb-NO" altLang="ja-JP" baseline="0" dirty="0"/>
              <a:t> de</a:t>
            </a:r>
            <a:r>
              <a:rPr kumimoji="1" lang="nb-NO" altLang="ja-JP" dirty="0"/>
              <a:t> nye prisene</a:t>
            </a:r>
            <a:r>
              <a:rPr kumimoji="1" lang="nb-NO" altLang="ja-JP" baseline="0" dirty="0"/>
              <a:t> som da er </a:t>
            </a:r>
            <a:r>
              <a:rPr kumimoji="1" lang="nb-NO" altLang="ja-JP" dirty="0"/>
              <a:t>gjeldende fra 01.02.24 – Timepris 595,- km. 17,20. </a:t>
            </a:r>
          </a:p>
          <a:p>
            <a:r>
              <a:rPr kumimoji="1" lang="nb-NO" altLang="ja-JP" dirty="0"/>
              <a:t>Øvrige nye priser vil gjelde fra 01.03.2024. </a:t>
            </a:r>
            <a:r>
              <a:rPr kumimoji="1" lang="nb-NO" altLang="ja-JP" dirty="0" err="1"/>
              <a:t>Glassprisene</a:t>
            </a:r>
            <a:r>
              <a:rPr kumimoji="1" lang="nb-NO" altLang="ja-JP" dirty="0"/>
              <a:t> blir som 2023 år og inntil ny prisliste fra Pilkington Norge</a:t>
            </a:r>
            <a:r>
              <a:rPr kumimoji="1" lang="nb-NO" altLang="ja-JP" baseline="0" dirty="0"/>
              <a:t> AS</a:t>
            </a:r>
            <a:r>
              <a:rPr kumimoji="1" lang="nb-NO" altLang="ja-JP" dirty="0"/>
              <a:t> foreligger. Opprettet kontakt med Storebrand og Frøyland Bygg Skade – venter på en tilbakemelding, det samme med diverse saneringsselskaper,</a:t>
            </a:r>
            <a:r>
              <a:rPr kumimoji="1" lang="nb-NO" altLang="ja-JP" baseline="0" dirty="0"/>
              <a:t> men her er det også litt opp til dere å legge inn litt egeninnsats i deres område.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8EBA31-9923-44CA-A365-2F8DA8A9B1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2D151AD-BCAC-4310-8842-5DE722D16712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215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8EBA31-9923-44CA-A365-2F8DA8A9B1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576D4E1-34CE-453C-A953-CF4EFDABC7C9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949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Oppfordrer dere alle til å ta kontakt med de vi har avtale med i deres område og legge igjen brosjyre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8EBA31-9923-44CA-A365-2F8DA8A9B1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266F48-DAAC-4427-A803-0545169592AC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566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Ny avtale med Eventyrlig </a:t>
            </a:r>
            <a:r>
              <a:rPr kumimoji="1" lang="nb-NO" altLang="ja-JP" dirty="0" err="1"/>
              <a:t>Opussing</a:t>
            </a:r>
            <a:r>
              <a:rPr kumimoji="1" lang="nb-NO" altLang="ja-JP" dirty="0"/>
              <a:t> signert, kostnad 20 000 – vi skal være med i 3 program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8EBA31-9923-44CA-A365-2F8DA8A9B1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73F67B4-8B2F-4DCD-8F33-916D737547D0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398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altLang="ja-JP" dirty="0"/>
              <a:t>Vi sponser også glassfagkjedens logo på bil kr. 2500 pr. bil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7A17B6-9571-43B1-B603-CABDB3BA90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61DDC8B-9C56-4CB6-96F5-3DF1F152A9A8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401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9831611-3CC2-4760-9693-DFB3311111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3D99AC5-428D-4854-A94A-0D863ECBCB48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92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A14A51-2B11-4DF5-8AA6-8459FBEA0E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29F1D9-7B8A-41F9-8D09-B635BDDC851E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86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Regular" panose="020B0503020203060202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sv-SE" altLang="sv-SE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27AD60-18AB-4F41-9872-182EA31269A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085AA95-B873-43E5-84A5-98A76ACEFE0D}" type="datetime1">
              <a:rPr kumimoji="1" lang="nb-NO" altLang="ja-JP" smtClean="0"/>
              <a:t>29.01.2024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44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løpet av Mars 2022 blir Pilkington Elverum Miljøfyrtårn sertifisert. Da skal det sendes inn Klimarapport hvert år på: Arbeidsmiljø – Avfall – Energi – Innkjøp – Transport. Basert på innrapporterte tall på energibruk, transport og restavfall får Elverum et klimaregnskap som viser total og prosentvis fordeling av CO2-utslippet for virksomheten. Med dette vil fabrikken se hvordan virksomheten påvirker klimaet, og hvordan de best klarer å redusere fotavtrykket.</a:t>
            </a:r>
            <a:b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3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54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6539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591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00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836038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1571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nb-NO"/>
              <a:t>Årsmøte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FE23DFA-F4D3-4F46-9319-1EFCF82FF60B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F050B35-E58B-432D-A316-71CF8A478ED3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0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6C5D88-0D2A-43F5-9E7C-38A70B00D82D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6A19F03-0352-4EB4-BA7E-56A07F5289F7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E9772E2-BB9A-4E01-9E02-5C12024B1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181100"/>
            <a:ext cx="10515600" cy="5019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45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58067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0721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A8FF75-F72C-4DD4-A71E-CDD3118DD06B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30B126F-F53E-42C9-A8BF-2C73766D8AE5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15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299153"/>
            <a:ext cx="5181600" cy="4861501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299153"/>
            <a:ext cx="5181600" cy="4861501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85108A-D725-4595-883E-5E16FD616A5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2EA493F-01F5-4BCA-9033-7EF269E1DF1D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4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272765"/>
            <a:ext cx="10515600" cy="549275"/>
          </a:xfrm>
        </p:spPr>
        <p:txBody>
          <a:bodyPr>
            <a:noAutofit/>
          </a:bodyPr>
          <a:lstStyle>
            <a:lvl1pPr>
              <a:defRPr sz="36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043853"/>
            <a:ext cx="5157787" cy="572511"/>
          </a:xfrm>
        </p:spPr>
        <p:txBody>
          <a:bodyPr anchor="ctr">
            <a:normAutofit/>
          </a:bodyPr>
          <a:lstStyle>
            <a:lvl1pPr marL="0" indent="0">
              <a:buNone/>
              <a:defRPr sz="2800" b="1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1766165"/>
            <a:ext cx="5157787" cy="4357544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043853"/>
            <a:ext cx="5183188" cy="572511"/>
          </a:xfrm>
        </p:spPr>
        <p:txBody>
          <a:bodyPr anchor="ctr">
            <a:normAutofit/>
          </a:bodyPr>
          <a:lstStyle>
            <a:lvl1pPr marL="0" indent="0">
              <a:buNone/>
              <a:defRPr sz="2800" b="1" baseline="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1766165"/>
            <a:ext cx="5183188" cy="4357544"/>
          </a:xfrm>
        </p:spPr>
        <p:txBody>
          <a:bodyPr>
            <a:normAutofit/>
          </a:bodyPr>
          <a:lstStyle>
            <a:lvl1pPr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A8FF75-F72C-4DD4-A71E-CDD3118DD06B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440BF05-BB1E-482C-BE92-DB91159564CE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50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 /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SG.png">
            <a:extLst>
              <a:ext uri="{FF2B5EF4-FFF2-40B4-BE49-F238E27FC236}">
                <a16:creationId xmlns:a16="http://schemas.microsoft.com/office/drawing/2014/main" id="{EF209803-CFEA-4D7D-9403-7C2D6266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79600"/>
            <a:ext cx="5638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71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6960" y="197487"/>
            <a:ext cx="10276840" cy="59531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EE7619-E320-4B63-805F-E16421BCB449}"/>
              </a:ext>
            </a:extLst>
          </p:cNvPr>
          <p:cNvCxnSpPr>
            <a:cxnSpLocks/>
          </p:cNvCxnSpPr>
          <p:nvPr userDrawn="1"/>
        </p:nvCxnSpPr>
        <p:spPr>
          <a:xfrm>
            <a:off x="1698263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8CE439-E62C-4244-B2A8-EF4F5EDA8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20" y="6394450"/>
            <a:ext cx="147828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nb-NO" altLang="ja-JP"/>
              <a:t>Årsmøte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4F1D15-04E5-448E-8BF9-E03BFC371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263" y="63944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>
                <a:ea typeface="Tahoma" panose="020B0604030504040204" pitchFamily="34" charset="0"/>
              </a:rPr>
              <a:t>Glassfagkjeden 25-28.01.2024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A1F532-4996-4F04-BC3E-FB34955F8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840" y="6396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079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9489"/>
            <a:ext cx="105156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88316"/>
            <a:ext cx="10515600" cy="480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849" y="6393293"/>
            <a:ext cx="857806" cy="3633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b-NO" altLang="ja-JP">
                <a:ea typeface="Tahoma" panose="020B0604030504040204" pitchFamily="34" charset="0"/>
              </a:rPr>
              <a:t>Årsmøte</a:t>
            </a:r>
            <a:endParaRPr lang="en-US" altLang="ja-JP">
              <a:ea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1654" y="63932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b-NO" altLang="ja-JP">
                <a:ea typeface="Tahoma" panose="020B0604030504040204" pitchFamily="34" charset="0"/>
              </a:rPr>
              <a:t>Glassfagkjeden 25-28.01.2024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1769" cy="6858000"/>
          </a:xfrm>
          <a:prstGeom prst="rect">
            <a:avLst/>
          </a:prstGeom>
        </p:spPr>
      </p:pic>
      <p:pic>
        <p:nvPicPr>
          <p:cNvPr id="10" name="Picture 2" descr="NSG.png">
            <a:extLst>
              <a:ext uri="{FF2B5EF4-FFF2-40B4-BE49-F238E27FC236}">
                <a16:creationId xmlns:a16="http://schemas.microsoft.com/office/drawing/2014/main" id="{DEDC66BC-0A81-4557-877A-F00BD010BA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318" y="299094"/>
            <a:ext cx="1076400" cy="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5BDFA52-15E7-4875-8D0B-21793E98056C}"/>
              </a:ext>
            </a:extLst>
          </p:cNvPr>
          <p:cNvCxnSpPr>
            <a:cxnSpLocks/>
          </p:cNvCxnSpPr>
          <p:nvPr userDrawn="1"/>
        </p:nvCxnSpPr>
        <p:spPr>
          <a:xfrm>
            <a:off x="1456580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1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3" r:id="rId6"/>
    <p:sldLayoutId id="2147483694" r:id="rId7"/>
  </p:sldLayoutIdLst>
  <p:hf hd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600" b="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27F77"/>
        </a:buClr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5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48.emf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2CC9CB9E-F9D6-42E0-B571-55DD378D2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5" b="36789"/>
          <a:stretch/>
        </p:blipFill>
        <p:spPr>
          <a:xfrm>
            <a:off x="4051880" y="-390400"/>
            <a:ext cx="8140120" cy="7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8" name="Datumsplatzhalter 11">
            <a:extLst>
              <a:ext uri="{FF2B5EF4-FFF2-40B4-BE49-F238E27FC236}">
                <a16:creationId xmlns:a16="http://schemas.microsoft.com/office/drawing/2014/main" id="{6281154E-6CEC-44C0-BEA3-C8CD693D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9" name="Fußzeilenplatzhalter 12">
            <a:extLst>
              <a:ext uri="{FF2B5EF4-FFF2-40B4-BE49-F238E27FC236}">
                <a16:creationId xmlns:a16="http://schemas.microsoft.com/office/drawing/2014/main" id="{2327DC84-5216-4FE1-AE36-C1EFCD5A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F485C3-D843-4474-BD4A-2B3702D97561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D3A308F-33FA-43CD-9C2F-08D5AA329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80" y="1371137"/>
            <a:ext cx="7639985" cy="3260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Velkommen</a:t>
            </a:r>
            <a:r>
              <a:rPr lang="en-US" sz="8800" b="1" dirty="0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til</a:t>
            </a:r>
            <a:r>
              <a:rPr lang="en-US" sz="8800" b="1" dirty="0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Årsmøte</a:t>
            </a:r>
            <a:r>
              <a:rPr lang="en-US" sz="8800" b="1" dirty="0">
                <a:solidFill>
                  <a:srgbClr val="66C1BE"/>
                </a:solidFill>
                <a:latin typeface="Brandon Grotesque Regular" panose="020B0503020203060202" pitchFamily="34" charset="0"/>
                <a:ea typeface="+mj-ea"/>
                <a:cs typeface="+mj-cs"/>
              </a:rPr>
              <a:t> 2024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838A247-AA75-414E-B927-73C87B255921}"/>
              </a:ext>
            </a:extLst>
          </p:cNvPr>
          <p:cNvSpPr txBox="1"/>
          <p:nvPr/>
        </p:nvSpPr>
        <p:spPr>
          <a:xfrm>
            <a:off x="9183833" y="657604"/>
            <a:ext cx="289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solidFill>
                  <a:srgbClr val="66C1BE"/>
                </a:solidFill>
              </a:rPr>
              <a:t>Sammen står vi sterkere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69C976F-3B0A-4D99-98AB-1EEE4E032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944" y="214849"/>
            <a:ext cx="4328766" cy="464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084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9EA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AAE26D3-74EF-4654-8334-0CC9656667B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C6BDA37-CE0B-9765-86DC-F3DF26B00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01" y="195273"/>
            <a:ext cx="2383743" cy="119492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6442D-DD35-D52C-6AD6-8133F821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76" y="353783"/>
            <a:ext cx="5535648" cy="103641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68524A2-10E5-4627-01AD-4427F5EFE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39" y="1626995"/>
            <a:ext cx="4724809" cy="503573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CD3E20D-1A89-160D-2A2E-1818D9CE2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490" y="3429000"/>
            <a:ext cx="4743099" cy="31945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5CE940A-6B22-4DD0-99E2-C0B544FC7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039" y="1482924"/>
            <a:ext cx="2639797" cy="185334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D3C7B10-E3A8-91EE-2D49-13CE4058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5FEEC14-67F1-02DA-E07B-D99A2C9A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0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5EF4225-F80D-431F-A716-DD095D84B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0319" y="921323"/>
            <a:ext cx="6070716" cy="5454159"/>
          </a:xfrm>
          <a:prstGeom prst="rect">
            <a:avLst/>
          </a:prstGeom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FF5B19-9EF8-4C66-A369-3A8D7E6D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DE59D7DB-763C-4876-9864-ED4CD0A3FE77}"/>
              </a:ext>
            </a:extLst>
          </p:cNvPr>
          <p:cNvGrpSpPr/>
          <p:nvPr/>
        </p:nvGrpSpPr>
        <p:grpSpPr>
          <a:xfrm>
            <a:off x="1882220" y="6405918"/>
            <a:ext cx="3531579" cy="337185"/>
            <a:chOff x="358219" y="6405917"/>
            <a:chExt cx="3531579" cy="33718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3EA7AC99-5DCC-47B9-A171-F9CA08CC859C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2022</a:t>
              </a:r>
            </a:p>
          </p:txBody>
        </p:sp>
        <p:pic>
          <p:nvPicPr>
            <p:cNvPr id="10" name="Bilde 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3468E201-7341-4DDD-BA63-82026537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A5F61B81-524B-431A-BE07-A88C3BD9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319" y="195613"/>
            <a:ext cx="7707630" cy="595312"/>
          </a:xfrm>
        </p:spPr>
        <p:txBody>
          <a:bodyPr>
            <a:normAutofit fontScale="90000"/>
          </a:bodyPr>
          <a:lstStyle/>
          <a:p>
            <a:r>
              <a:rPr lang="nb-NO" dirty="0"/>
              <a:t>Pilkington Elverum Miljøsertifisering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0159807-B8F8-CAB4-DCD7-BD34ABB3E2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altLang="ja-JP"/>
              <a:t>Årsmøte</a:t>
            </a:r>
            <a:endParaRPr lang="ja-JP" altLang="en-US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048DD5-BD8C-AA6A-B0E1-58EEDCEEB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>
                <a:ea typeface="Tahoma" panose="020B0604030504040204" pitchFamily="34" charset="0"/>
              </a:rPr>
              <a:t>Glassfagkjeden 25-28.01.2024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1130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DF37D6C-3079-4DFF-9B32-32618E31A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Nyheter 2023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A26C58-81A2-4247-8CA9-A6815FB3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840" y="6396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C921AB9-5F11-43C5-B957-02FF2E1FCA22}" type="slidenum">
              <a:rPr lang="ja-JP" altLang="en-US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13EE91-6B4D-4B2D-A2B4-E0799A763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20" y="6394450"/>
            <a:ext cx="147828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altLang="ja-JP"/>
              <a:t>Årsmøte</a:t>
            </a:r>
            <a:endParaRPr lang="en-GB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18A04A5-0569-4657-B363-4B367FE9C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263" y="63944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>
                <a:ea typeface="Tahoma" panose="020B0604030504040204" pitchFamily="34" charset="0"/>
              </a:rPr>
              <a:t>Glassfagkjeden 25-28.01.2024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2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94DE3-C67D-0C70-E75B-D7E88FB8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54" y="197487"/>
            <a:ext cx="7313645" cy="595312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Vertmax</a:t>
            </a:r>
            <a:r>
              <a:rPr lang="nb-NO" dirty="0"/>
              <a:t> 2.2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BD0E5B-83F7-1A23-717A-D967D0F4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4E27DC3-090B-2BA9-E43A-B5E5D3CC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211774"/>
            <a:ext cx="3343275" cy="5810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5C9BD81-43F7-0D03-10D6-B19DEBDF8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19" y="5508624"/>
            <a:ext cx="7292901" cy="79886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F2806F-00F8-EDBA-47E2-6072D630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19" y="1039869"/>
            <a:ext cx="9004572" cy="446875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BD6F275-8F14-5931-F1D8-433B5DC26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247" y="1061206"/>
            <a:ext cx="1944793" cy="2213040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16ABFB-A391-3768-AD1F-7D9C5DC08C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altLang="ja-JP"/>
              <a:t>Årsmøte</a:t>
            </a:r>
            <a:endParaRPr lang="ja-JP" alt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22BB486-C0D6-90B3-E498-2BB64F932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>
                <a:ea typeface="Tahoma" panose="020B0604030504040204" pitchFamily="34" charset="0"/>
              </a:rPr>
              <a:t>Glassfagkjeden 25-28.01.2024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968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DF37D6C-3079-4DFF-9B32-32618E31A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Nyheter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A26C58-81A2-4247-8CA9-A6815FB3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840" y="6396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C921AB9-5F11-43C5-B957-02FF2E1FCA22}" type="slidenum">
              <a:rPr lang="ja-JP" altLang="en-US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13EE91-6B4D-4B2D-A2B4-E0799A763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20" y="6394450"/>
            <a:ext cx="147828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altLang="ja-JP"/>
              <a:t>Årsmøte</a:t>
            </a:r>
            <a:endParaRPr lang="en-GB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18A04A5-0569-4657-B363-4B367FE9C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263" y="63944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>
                <a:ea typeface="Tahoma" panose="020B0604030504040204" pitchFamily="34" charset="0"/>
              </a:rPr>
              <a:t>Glassfagkjeden 25-28.01.2024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7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2C2287E1-F5D1-461C-875A-7AB89517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532E428-E9F4-4681-8C32-C2937F7E3765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1CE57A79-3963-4C9C-9EC3-E216E91C2B77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0C2C3890-ABDC-487D-8FFD-9438CC37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FA3C02C4-3F1A-4E18-9F05-96FB8C18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17" name="Bilde 1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D49B3BC-B200-4DE6-9D92-44633E132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99582"/>
            <a:ext cx="2779200" cy="59633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00F622C-4B46-BEA6-221C-CFB47907F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82" y="939691"/>
            <a:ext cx="2469094" cy="123149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FBDE98F-72CE-3DFF-E9F8-DB7659A50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082" y="695919"/>
            <a:ext cx="5535648" cy="202404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6D56B3B-8F41-6CBD-F8E2-4421E24B8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087" y="2837137"/>
            <a:ext cx="2767824" cy="2645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C926196-A704-6583-5C58-29E25DEEBECD}"/>
              </a:ext>
            </a:extLst>
          </p:cNvPr>
          <p:cNvSpPr txBox="1"/>
          <p:nvPr/>
        </p:nvSpPr>
        <p:spPr>
          <a:xfrm>
            <a:off x="1550895" y="3433333"/>
            <a:ext cx="59794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Tilbud og bestillings system gjør det enkelt å finne pris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Hver kunde har eget passord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Ordrer/tilbud lagres i 6 måneder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Deres prisliste legges på deres bruker/kundenummer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Anbefales å bruke på </a:t>
            </a:r>
            <a:r>
              <a:rPr lang="nb-NO" dirty="0" err="1"/>
              <a:t>lap-top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Opplæring starter i slutten av februar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87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2C2287E1-F5D1-461C-875A-7AB89517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532E428-E9F4-4681-8C32-C2937F7E3765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1CE57A79-3963-4C9C-9EC3-E216E91C2B77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0C2C3890-ABDC-487D-8FFD-9438CC37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FA3C02C4-3F1A-4E18-9F05-96FB8C18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17" name="Bilde 1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D49B3BC-B200-4DE6-9D92-44633E132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99582"/>
            <a:ext cx="2779200" cy="59633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DD6931A-F932-E22D-557D-D03F0F590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47" y="929147"/>
            <a:ext cx="9959788" cy="5103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94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8412E74-A079-481F-86A9-0E26EFDC9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13646"/>
            <a:ext cx="2779200" cy="596337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A8CEB77-278D-4E7B-9158-7DE04D990F1F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78B850A0-AA97-47B8-A94E-A60F7E4A8F5F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359FA811-A6CA-49FE-9AC7-8BA6EEC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E6C79281-746B-448F-8471-FDBCC27A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753" y="6393293"/>
            <a:ext cx="1017902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8" name="Fußzeilenplatzhalter 12">
            <a:extLst>
              <a:ext uri="{FF2B5EF4-FFF2-40B4-BE49-F238E27FC236}">
                <a16:creationId xmlns:a16="http://schemas.microsoft.com/office/drawing/2014/main" id="{36C2D455-CFFC-42CB-A3D5-CD6B75EA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0C29A4B-74D6-D28B-8B42-F5F0FF62E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93" y="927154"/>
            <a:ext cx="9970895" cy="510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30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8412E74-A079-481F-86A9-0E26EFDC9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50153"/>
            <a:ext cx="2779200" cy="596337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A8CEB77-278D-4E7B-9158-7DE04D990F1F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78B850A0-AA97-47B8-A94E-A60F7E4A8F5F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359FA811-A6CA-49FE-9AC7-8BA6EEC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E6C79281-746B-448F-8471-FDBCC27A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753" y="6393293"/>
            <a:ext cx="1017902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8" name="Fußzeilenplatzhalter 12">
            <a:extLst>
              <a:ext uri="{FF2B5EF4-FFF2-40B4-BE49-F238E27FC236}">
                <a16:creationId xmlns:a16="http://schemas.microsoft.com/office/drawing/2014/main" id="{36C2D455-CFFC-42CB-A3D5-CD6B75EA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5D8D54-A8AB-4B2B-2227-3D8618F7F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04" y="937839"/>
            <a:ext cx="10104900" cy="5163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228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8412E74-A079-481F-86A9-0E26EFDC9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10904"/>
            <a:ext cx="2779200" cy="596337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A8CEB77-278D-4E7B-9158-7DE04D990F1F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78B850A0-AA97-47B8-A94E-A60F7E4A8F5F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359FA811-A6CA-49FE-9AC7-8BA6EEC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E6C79281-746B-448F-8471-FDBCC27A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753" y="6393293"/>
            <a:ext cx="1017902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8" name="Fußzeilenplatzhalter 12">
            <a:extLst>
              <a:ext uri="{FF2B5EF4-FFF2-40B4-BE49-F238E27FC236}">
                <a16:creationId xmlns:a16="http://schemas.microsoft.com/office/drawing/2014/main" id="{36C2D455-CFFC-42CB-A3D5-CD6B75EA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CA046B-AB1F-51DC-3B9C-E58041C39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83" y="857439"/>
            <a:ext cx="10054182" cy="514312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01A19E9-BCE3-DAEF-7B7A-284E97587F64}"/>
              </a:ext>
            </a:extLst>
          </p:cNvPr>
          <p:cNvSpPr/>
          <p:nvPr/>
        </p:nvSpPr>
        <p:spPr>
          <a:xfrm>
            <a:off x="2474260" y="4043082"/>
            <a:ext cx="618564" cy="2061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604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8" name="Datumsplatzhalter 11">
            <a:extLst>
              <a:ext uri="{FF2B5EF4-FFF2-40B4-BE49-F238E27FC236}">
                <a16:creationId xmlns:a16="http://schemas.microsoft.com/office/drawing/2014/main" id="{6281154E-6CEC-44C0-BEA3-C8CD693D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4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9" name="Fußzeilenplatzhalter 12">
            <a:extLst>
              <a:ext uri="{FF2B5EF4-FFF2-40B4-BE49-F238E27FC236}">
                <a16:creationId xmlns:a16="http://schemas.microsoft.com/office/drawing/2014/main" id="{2327DC84-5216-4FE1-AE36-C1EFCD5A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4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F485C3-D843-4474-BD4A-2B3702D97561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798E1B0-49FD-4EC5-BCD2-E82BB1A0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39" y="184808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58503F2-DE28-4C30-AE2C-84C0D47A40EF}"/>
              </a:ext>
            </a:extLst>
          </p:cNvPr>
          <p:cNvSpPr txBox="1"/>
          <p:nvPr/>
        </p:nvSpPr>
        <p:spPr>
          <a:xfrm>
            <a:off x="469483" y="613134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Dagens agenda Torsdag 25.01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D6FBB79-2CED-2BE1-4A2D-FADC9E2EE513}"/>
              </a:ext>
            </a:extLst>
          </p:cNvPr>
          <p:cNvSpPr txBox="1"/>
          <p:nvPr/>
        </p:nvSpPr>
        <p:spPr>
          <a:xfrm>
            <a:off x="537882" y="1337643"/>
            <a:ext cx="11734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9160" indent="-899160"/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12:30- 13:30	Gjennomgang Årsmøte dokumenter</a:t>
            </a:r>
            <a:b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Registrering av fremmøtte</a:t>
            </a:r>
            <a:b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Godkjenning av innkalling</a:t>
            </a:r>
            <a:b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Valg av møteleder og referent</a:t>
            </a:r>
            <a:b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Årsberetning</a:t>
            </a:r>
            <a:b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Stemme over lokasjon Årsmøte 2025</a:t>
            </a:r>
          </a:p>
          <a:p>
            <a:pPr marL="899160" indent="-899160"/>
            <a:r>
              <a:rPr lang="nb-NO" sz="1800" b="1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min pause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-899160"/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-899160"/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13:40-14:30	Presentasjon av forslag for felles medlemskap i Glass og Fasadeforeningen v/Bjørn Glenn Hansen</a:t>
            </a:r>
          </a:p>
          <a:p>
            <a:pPr marL="899160" indent="-899160"/>
            <a:endParaRPr lang="nb-NO" sz="1800" b="1" dirty="0">
              <a:effectLst/>
              <a:latin typeface="72 Light" panose="020B030303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-899160"/>
            <a:r>
              <a:rPr lang="nb-NO" sz="1800" b="1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min pause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14:35 -15:25	Pilkington Norge AS/Glassfagkjeden v/Kristen Kåsin, Anita Bryn &amp; </a:t>
            </a:r>
            <a:r>
              <a:rPr lang="nb-NO" sz="1800" dirty="0" err="1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Annech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15:30- 16:30	Enkel servering (</a:t>
            </a:r>
            <a:r>
              <a:rPr lang="nb-NO" sz="1800" dirty="0" err="1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Cæsarsalat</a:t>
            </a: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drikke) 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/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16:45			Felles avreise fra hotellet til Gardermoen </a:t>
            </a:r>
          </a:p>
          <a:p>
            <a:pPr marL="895350" indent="-895350"/>
            <a:r>
              <a:rPr lang="nb-NO" dirty="0"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nb-NO" sz="1400" i="1" dirty="0" err="1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Fellesbuss</a:t>
            </a:r>
            <a:r>
              <a:rPr lang="nb-NO" sz="1400" i="1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satt opp for de som ønsker transport tilbake til  flyplassen</a:t>
            </a:r>
            <a:endParaRPr lang="nb-NO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7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37799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99072E9-42F0-4114-8B89-3F2188A0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B52B92C8-BF1B-45C0-9EBA-D486F880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AA5BD5C-187F-5EA0-A45D-76A72A0CE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48" y="860609"/>
            <a:ext cx="10174941" cy="5182843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FF6B609A-6BDF-A371-52C7-7625E64B084D}"/>
              </a:ext>
            </a:extLst>
          </p:cNvPr>
          <p:cNvSpPr/>
          <p:nvPr/>
        </p:nvSpPr>
        <p:spPr>
          <a:xfrm>
            <a:off x="2438400" y="4069977"/>
            <a:ext cx="609600" cy="2343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89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10904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99072E9-42F0-4114-8B89-3F2188A0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B52B92C8-BF1B-45C0-9EBA-D486F880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B1216C9-591F-4D9C-9493-8716E2A5DDAA}"/>
              </a:ext>
            </a:extLst>
          </p:cNvPr>
          <p:cNvSpPr txBox="1"/>
          <p:nvPr/>
        </p:nvSpPr>
        <p:spPr>
          <a:xfrm>
            <a:off x="4656842" y="1278625"/>
            <a:ext cx="645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F432C19-9254-ABFE-49FF-D58946D7D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47" y="863239"/>
            <a:ext cx="10031506" cy="513152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6029473-C61A-EA97-2CBE-109803B96CF8}"/>
              </a:ext>
            </a:extLst>
          </p:cNvPr>
          <p:cNvSpPr/>
          <p:nvPr/>
        </p:nvSpPr>
        <p:spPr>
          <a:xfrm>
            <a:off x="2286000" y="4061012"/>
            <a:ext cx="713101" cy="1792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294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9" y="237798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A555BFB-685D-41DE-832C-319B8483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5843F5F2-7E8E-4F14-B2AF-CFB7AF0A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36D24BE-2E4F-7CBB-FAE1-C7F74F003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52" y="927492"/>
            <a:ext cx="9735671" cy="497775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5A66DA6-7DC3-663A-59D4-C629AA61343E}"/>
              </a:ext>
            </a:extLst>
          </p:cNvPr>
          <p:cNvSpPr/>
          <p:nvPr/>
        </p:nvSpPr>
        <p:spPr>
          <a:xfrm>
            <a:off x="2303929" y="4034118"/>
            <a:ext cx="815789" cy="1972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436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438B34-1E8B-45FA-8A5D-40EA23215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D81E0D8-5CB4-4E22-95A9-1A9A1136A38E}"/>
              </a:ext>
            </a:extLst>
          </p:cNvPr>
          <p:cNvSpPr txBox="1"/>
          <p:nvPr/>
        </p:nvSpPr>
        <p:spPr>
          <a:xfrm>
            <a:off x="1930400" y="220174"/>
            <a:ext cx="693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AC7232-2E20-4822-876E-5F8AE54E38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altLang="ja-JP"/>
              <a:t>Årsmøte</a:t>
            </a:r>
            <a:endParaRPr lang="ja-JP" altLang="en-US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402FCBE-9722-4C0E-B794-C819AB28D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altLang="ja-JP">
                <a:ea typeface="Tahoma" panose="020B0604030504040204" pitchFamily="34" charset="0"/>
              </a:rPr>
              <a:t>Glassfagkjeden 25-28.01.2024</a:t>
            </a:r>
            <a:endParaRPr lang="ja-JP" alt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740DFA1-16F7-4F2A-BFB9-E73387E1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624" y="6156341"/>
            <a:ext cx="2621507" cy="62184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5B4300F-2E9D-4A0F-DC8D-5592E432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3" y="98424"/>
            <a:ext cx="2780017" cy="59746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DDC5790-4E10-6E11-5DDB-75DC67B25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39" y="817634"/>
            <a:ext cx="9914965" cy="50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8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2C2287E1-F5D1-461C-875A-7AB89517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altLang="ja-JP"/>
              <a:t>Årsmøte</a:t>
            </a:r>
            <a:endParaRPr lang="en-US" dirty="0"/>
          </a:p>
        </p:txBody>
      </p:sp>
      <p:sp>
        <p:nvSpPr>
          <p:cNvPr id="14" name="Fußzeilenplatzhalter 12">
            <a:extLst>
              <a:ext uri="{FF2B5EF4-FFF2-40B4-BE49-F238E27FC236}">
                <a16:creationId xmlns:a16="http://schemas.microsoft.com/office/drawing/2014/main" id="{FA3C02C4-3F1A-4E18-9F05-96FB8C18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" y="273657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58C7EF17-1C2F-4187-BC61-957ABABAA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52" y="893764"/>
            <a:ext cx="9804755" cy="5018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206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28833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7" name="Datumsplatzhalter 11">
            <a:extLst>
              <a:ext uri="{FF2B5EF4-FFF2-40B4-BE49-F238E27FC236}">
                <a16:creationId xmlns:a16="http://schemas.microsoft.com/office/drawing/2014/main" id="{D2E365C6-9F27-4D01-9DBE-3BB05791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9" name="Fußzeilenplatzhalter 12">
            <a:extLst>
              <a:ext uri="{FF2B5EF4-FFF2-40B4-BE49-F238E27FC236}">
                <a16:creationId xmlns:a16="http://schemas.microsoft.com/office/drawing/2014/main" id="{B4ED1C66-47BB-474F-9034-F41EB0A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B4ECC32-1B4D-275E-67D8-63E91722B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52" y="857714"/>
            <a:ext cx="9804755" cy="503658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BE32D28-DB1D-D104-9941-278A7DD351D2}"/>
              </a:ext>
            </a:extLst>
          </p:cNvPr>
          <p:cNvSpPr/>
          <p:nvPr/>
        </p:nvSpPr>
        <p:spPr>
          <a:xfrm>
            <a:off x="2581837" y="3992609"/>
            <a:ext cx="564776" cy="1939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72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28833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7" name="Datumsplatzhalter 11">
            <a:extLst>
              <a:ext uri="{FF2B5EF4-FFF2-40B4-BE49-F238E27FC236}">
                <a16:creationId xmlns:a16="http://schemas.microsoft.com/office/drawing/2014/main" id="{D2E365C6-9F27-4D01-9DBE-3BB05791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9" name="Fußzeilenplatzhalter 12">
            <a:extLst>
              <a:ext uri="{FF2B5EF4-FFF2-40B4-BE49-F238E27FC236}">
                <a16:creationId xmlns:a16="http://schemas.microsoft.com/office/drawing/2014/main" id="{B4ED1C66-47BB-474F-9034-F41EB0A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E8EE9D3-AFFC-F48B-4B6C-3E3EBA559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59" y="856038"/>
            <a:ext cx="9804755" cy="505607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0AEEBDD-6E92-B6C7-9ABF-636319A09A15}"/>
              </a:ext>
            </a:extLst>
          </p:cNvPr>
          <p:cNvSpPr/>
          <p:nvPr/>
        </p:nvSpPr>
        <p:spPr>
          <a:xfrm>
            <a:off x="2384612" y="3971365"/>
            <a:ext cx="690282" cy="1792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2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28833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7" name="Datumsplatzhalter 11">
            <a:extLst>
              <a:ext uri="{FF2B5EF4-FFF2-40B4-BE49-F238E27FC236}">
                <a16:creationId xmlns:a16="http://schemas.microsoft.com/office/drawing/2014/main" id="{D2E365C6-9F27-4D01-9DBE-3BB05791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9" name="Fußzeilenplatzhalter 12">
            <a:extLst>
              <a:ext uri="{FF2B5EF4-FFF2-40B4-BE49-F238E27FC236}">
                <a16:creationId xmlns:a16="http://schemas.microsoft.com/office/drawing/2014/main" id="{B4ED1C66-47BB-474F-9034-F41EB0A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0CACAD6-D837-8357-7959-DB5F9E594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52" y="877780"/>
            <a:ext cx="9888071" cy="504471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A79D03F-2CB8-21DE-DFB9-563CED6239E1}"/>
              </a:ext>
            </a:extLst>
          </p:cNvPr>
          <p:cNvSpPr/>
          <p:nvPr/>
        </p:nvSpPr>
        <p:spPr>
          <a:xfrm>
            <a:off x="2429435" y="4007224"/>
            <a:ext cx="717176" cy="215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31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28833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7" name="Datumsplatzhalter 11">
            <a:extLst>
              <a:ext uri="{FF2B5EF4-FFF2-40B4-BE49-F238E27FC236}">
                <a16:creationId xmlns:a16="http://schemas.microsoft.com/office/drawing/2014/main" id="{D2E365C6-9F27-4D01-9DBE-3BB05791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9" name="Fußzeilenplatzhalter 12">
            <a:extLst>
              <a:ext uri="{FF2B5EF4-FFF2-40B4-BE49-F238E27FC236}">
                <a16:creationId xmlns:a16="http://schemas.microsoft.com/office/drawing/2014/main" id="{B4ED1C66-47BB-474F-9034-F41EB0A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EE7B669-2C21-A9AC-2340-22AA27184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337" y="1742839"/>
            <a:ext cx="6087325" cy="3372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83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03FE9D-B3B8-4D51-824C-F6FEA4040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" y="228833"/>
            <a:ext cx="2779200" cy="59633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FFDD993-755B-4AA2-9C2F-4D1607E036F9}"/>
              </a:ext>
            </a:extLst>
          </p:cNvPr>
          <p:cNvGrpSpPr/>
          <p:nvPr/>
        </p:nvGrpSpPr>
        <p:grpSpPr>
          <a:xfrm>
            <a:off x="8756321" y="6160066"/>
            <a:ext cx="2617590" cy="596620"/>
            <a:chOff x="9174010" y="5002403"/>
            <a:chExt cx="2617590" cy="596620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C09B887-DEDD-4A44-9FF6-229AF134FED5}"/>
                </a:ext>
              </a:extLst>
            </p:cNvPr>
            <p:cNvSpPr txBox="1"/>
            <p:nvPr/>
          </p:nvSpPr>
          <p:spPr>
            <a:xfrm>
              <a:off x="10222444" y="5352802"/>
              <a:ext cx="1569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Sammen står vi sterkere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C725DFB-B0DB-48F8-A23A-74AB7C8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010" y="5002403"/>
              <a:ext cx="2504701" cy="350399"/>
            </a:xfrm>
            <a:prstGeom prst="rect">
              <a:avLst/>
            </a:prstGeom>
          </p:spPr>
        </p:pic>
      </p:grpSp>
      <p:sp>
        <p:nvSpPr>
          <p:cNvPr id="17" name="Datumsplatzhalter 11">
            <a:extLst>
              <a:ext uri="{FF2B5EF4-FFF2-40B4-BE49-F238E27FC236}">
                <a16:creationId xmlns:a16="http://schemas.microsoft.com/office/drawing/2014/main" id="{D2E365C6-9F27-4D01-9DBE-3BB05791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/>
              <a:t>Årsmøte</a:t>
            </a:r>
            <a:endParaRPr lang="en-US" dirty="0"/>
          </a:p>
        </p:txBody>
      </p:sp>
      <p:sp>
        <p:nvSpPr>
          <p:cNvPr id="19" name="Fußzeilenplatzhalter 12">
            <a:extLst>
              <a:ext uri="{FF2B5EF4-FFF2-40B4-BE49-F238E27FC236}">
                <a16:creationId xmlns:a16="http://schemas.microsoft.com/office/drawing/2014/main" id="{B4ED1C66-47BB-474F-9034-F41EB0A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/>
              <a:t>Glassfagkjeden 25-28.01.2024</a:t>
            </a:r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3A2113E-25AA-F892-9FBF-5B5DF98D9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756" y="1896961"/>
            <a:ext cx="9778487" cy="144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66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FD74263-50E2-4950-B90F-48D4CB19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8001"/>
            <a:ext cx="4472073" cy="66043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AE45D7D-4684-459B-9C3B-C197F48E7E67}"/>
              </a:ext>
            </a:extLst>
          </p:cNvPr>
          <p:cNvSpPr txBox="1"/>
          <p:nvPr/>
        </p:nvSpPr>
        <p:spPr>
          <a:xfrm>
            <a:off x="5675066" y="1253576"/>
            <a:ext cx="3199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8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  <a:sym typeface="Tahoma"/>
              </a:rPr>
              <a:t>Gjennomgang årsmelding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3F4E81-D716-CC3C-927E-850CA73D9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82" y="286870"/>
            <a:ext cx="4243725" cy="6004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647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11" name="Datumsplatzhalter 11">
            <a:extLst>
              <a:ext uri="{FF2B5EF4-FFF2-40B4-BE49-F238E27FC236}">
                <a16:creationId xmlns:a16="http://schemas.microsoft.com/office/drawing/2014/main" id="{E5DD3EBB-A263-49AA-A12C-DBD5B970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2" name="Fußzeilenplatzhalter 12">
            <a:extLst>
              <a:ext uri="{FF2B5EF4-FFF2-40B4-BE49-F238E27FC236}">
                <a16:creationId xmlns:a16="http://schemas.microsoft.com/office/drawing/2014/main" id="{B5A0045A-83B2-498D-A20F-E8DC844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6489586-6550-4C0F-A7F3-C935FCADE888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2983884-DE3F-416C-9EFF-89FFE95AC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224" y="210710"/>
            <a:ext cx="4472073" cy="6604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D91FFAB-796B-BED1-A6F3-CD4A4AF32241}"/>
              </a:ext>
            </a:extLst>
          </p:cNvPr>
          <p:cNvSpPr txBox="1"/>
          <p:nvPr/>
        </p:nvSpPr>
        <p:spPr>
          <a:xfrm>
            <a:off x="497296" y="916754"/>
            <a:ext cx="1093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u="sng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Omsetning Glassfagkjeden FY 2023/2024</a:t>
            </a:r>
            <a:br>
              <a:rPr lang="nb-NO" sz="1800" b="1" u="sng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Med ¾ ferdig av finansåret FY24 (01.04.23-31.12.23) ligger Glassfagkjeden 9% under forventet budsjett</a:t>
            </a: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Budsjettet for Glassfagkjeden ligger på NOK </a:t>
            </a:r>
            <a:r>
              <a:rPr kumimoji="1" lang="nb-NO" altLang="ja-JP" dirty="0">
                <a:latin typeface="72 Light" panose="020B0303030000000003" pitchFamily="34" charset="0"/>
                <a:cs typeface="72 Light" panose="020B0303030000000003" pitchFamily="34" charset="0"/>
              </a:rPr>
              <a:t>41 726 419.</a:t>
            </a:r>
            <a:endParaRPr lang="nb-NO" dirty="0"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5E6A7E9-81F2-8A4D-0BB6-30B176BE9F54}"/>
              </a:ext>
            </a:extLst>
          </p:cNvPr>
          <p:cNvSpPr txBox="1"/>
          <p:nvPr/>
        </p:nvSpPr>
        <p:spPr>
          <a:xfrm>
            <a:off x="388762" y="3451939"/>
            <a:ext cx="115284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Hvis vi ser på antall leverte m</a:t>
            </a:r>
            <a:r>
              <a:rPr lang="nb-NO" sz="1800" baseline="300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2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 totalt for Glassfagkjeden ligger dette på 32 372m</a:t>
            </a:r>
            <a:r>
              <a:rPr lang="nb-NO" sz="1800" baseline="300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2  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FY24 mot 35 724 m</a:t>
            </a:r>
            <a:r>
              <a:rPr lang="nb-NO" sz="1800" baseline="300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2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  FY23. </a:t>
            </a: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endParaRPr lang="nb-NO" sz="1800" dirty="0">
              <a:effectLst/>
              <a:latin typeface="72 Light" panose="020B0303030000000003" pitchFamily="34" charset="0"/>
              <a:ea typeface="Tahoma" panose="020B0604030504040204" pitchFamily="34" charset="0"/>
              <a:cs typeface="72 Light" panose="020B0303030000000003" pitchFamily="34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Glassfagkjeden er pr. dags dato det største segmentet som leverer aller best i forhold til øvrige segmenter hos Pilkington Norge AS. </a:t>
            </a:r>
          </a:p>
          <a:p>
            <a:endParaRPr lang="nb-NO" dirty="0">
              <a:latin typeface="72 Light" panose="020B0303030000000003" pitchFamily="34" charset="0"/>
              <a:ea typeface="Tahoma" panose="020B0604030504040204" pitchFamily="34" charset="0"/>
              <a:cs typeface="72 Light" panose="020B0303030000000003" pitchFamily="34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Produktgruppene er relativt stabile, men vi ser en nedgang på herdet enkeltglass noe som kan skyldes mindre aktivitet på privatmarkedet.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018CDA5-6B04-1F50-2DEF-7E41848F3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08"/>
          <a:stretch/>
        </p:blipFill>
        <p:spPr>
          <a:xfrm>
            <a:off x="603849" y="1946763"/>
            <a:ext cx="7759730" cy="1308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551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1F60C848-DDC4-47EE-A7A1-A0EE6E94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22A5D9E-41B2-4CF8-AF72-04B93E9F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D026B15-F6F2-4387-83A0-C8A36EA318F8}"/>
              </a:ext>
            </a:extLst>
          </p:cNvPr>
          <p:cNvSpPr/>
          <p:nvPr/>
        </p:nvSpPr>
        <p:spPr>
          <a:xfrm>
            <a:off x="10658764" y="240145"/>
            <a:ext cx="1173018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F85A5AF-CD4B-4A6A-9668-264B052A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291" y="154999"/>
            <a:ext cx="4472073" cy="660433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5313D64-DBE6-4C4A-4272-B3E4D70AE8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911522"/>
              </p:ext>
            </p:extLst>
          </p:nvPr>
        </p:nvGraphicFramePr>
        <p:xfrm>
          <a:off x="900545" y="1237673"/>
          <a:ext cx="8926946" cy="4636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51311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8" name="Datumsplatzhalter 11">
            <a:extLst>
              <a:ext uri="{FF2B5EF4-FFF2-40B4-BE49-F238E27FC236}">
                <a16:creationId xmlns:a16="http://schemas.microsoft.com/office/drawing/2014/main" id="{6281154E-6CEC-44C0-BEA3-C8CD693D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4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9" name="Fußzeilenplatzhalter 12">
            <a:extLst>
              <a:ext uri="{FF2B5EF4-FFF2-40B4-BE49-F238E27FC236}">
                <a16:creationId xmlns:a16="http://schemas.microsoft.com/office/drawing/2014/main" id="{2327DC84-5216-4FE1-AE36-C1EFCD5A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4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F485C3-D843-4474-BD4A-2B3702D97561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798E1B0-49FD-4EC5-BCD2-E82BB1A0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39" y="184808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58503F2-DE28-4C30-AE2C-84C0D47A40EF}"/>
              </a:ext>
            </a:extLst>
          </p:cNvPr>
          <p:cNvSpPr txBox="1"/>
          <p:nvPr/>
        </p:nvSpPr>
        <p:spPr>
          <a:xfrm>
            <a:off x="349188" y="613134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MARKEDS BUDSJETT 23/24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2CB3AC2-8CA8-E897-916D-E2D4E828F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3" y="1277331"/>
            <a:ext cx="3466142" cy="108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AFC3099-33B4-4D7F-723C-323FE292F8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5"/>
          <a:stretch/>
        </p:blipFill>
        <p:spPr bwMode="auto">
          <a:xfrm>
            <a:off x="469483" y="2564676"/>
            <a:ext cx="5823354" cy="3680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891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962B80B-CB16-4B96-8B21-B1DA5FA6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4868EF0-CAD7-40C0-9B24-D638F3F4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A9F6323-9278-4365-952C-9DCA05746546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D26AD4A-EA0D-4312-8656-4AAF08208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192237"/>
            <a:ext cx="4472073" cy="66043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A5F5843-F7B6-759A-4D0E-3131EFD00E30}"/>
              </a:ext>
            </a:extLst>
          </p:cNvPr>
          <p:cNvSpPr txBox="1"/>
          <p:nvPr/>
        </p:nvSpPr>
        <p:spPr>
          <a:xfrm>
            <a:off x="680882" y="613134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MARKEDSBUDSJETT 24/25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7F8C94E-8CB9-335B-14A8-73FAC89A6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9" y="1521546"/>
            <a:ext cx="5651356" cy="4619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501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FD74263-50E2-4950-B90F-48D4CB19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8001"/>
            <a:ext cx="4472073" cy="66043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E9681D8-4408-4B73-8C45-C0A5FFE2CA5C}"/>
              </a:ext>
            </a:extLst>
          </p:cNvPr>
          <p:cNvSpPr txBox="1"/>
          <p:nvPr/>
        </p:nvSpPr>
        <p:spPr>
          <a:xfrm>
            <a:off x="598289" y="512708"/>
            <a:ext cx="11667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u="sng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Forsikring</a:t>
            </a: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Totalt for perioden 01.01.2023 – 31.12.2023 har vi levert 3439 forsikringsoppdrag  fordelt på de 4 største selskapene. </a:t>
            </a: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Dette er en økning på 722 oppdrag. Fra 15 nov. er også MEPS oppdrag </a:t>
            </a:r>
            <a:r>
              <a:rPr lang="nb-NO" sz="1800" dirty="0" err="1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inludert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.</a:t>
            </a:r>
          </a:p>
          <a:p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Totalverdien av disse avtalene utgjør en verdi på rundt 48,1 </a:t>
            </a:r>
            <a:r>
              <a:rPr lang="nb-NO" sz="1800" dirty="0" err="1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mill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 for kjeden som varemerke</a:t>
            </a:r>
            <a:endParaRPr lang="nb-NO" sz="1600" dirty="0">
              <a:latin typeface="72 Light" panose="020B0303030000000003" pitchFamily="34" charset="0"/>
              <a:ea typeface="Tahoma" panose="020B0604030504040204" pitchFamily="34" charset="0"/>
              <a:cs typeface="72 Light" panose="020B0303030000000003" pitchFamily="34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God kvalitet på In4Mo er fortsatt det viktigste virkemiddelet vi har for å få vekst i antall tildelte forsikringsjobber.  </a:t>
            </a:r>
            <a:b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</a:b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Tone sitter i en 50% stilling (</a:t>
            </a:r>
            <a:r>
              <a:rPr lang="nb-NO" sz="1800" dirty="0" err="1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tirsd-onsd</a:t>
            </a:r>
            <a:r>
              <a:rPr lang="nb-NO" sz="1800" dirty="0">
                <a:effectLst/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 og annenhver fredag)  men med 100% fokus på oppfølging og support. 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2BAE45D-6A17-C387-209C-2577F498D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89" y="3255523"/>
            <a:ext cx="6696293" cy="308976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77D9CA2-FC61-1556-7EB2-E0DD0FDE2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89" y="2654359"/>
            <a:ext cx="2336348" cy="3690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540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FD74263-50E2-4950-B90F-48D4CB19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8001"/>
            <a:ext cx="4472073" cy="6604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CC7A98B-2448-3E07-2CEA-43225C55FCBC}"/>
              </a:ext>
            </a:extLst>
          </p:cNvPr>
          <p:cNvSpPr txBox="1"/>
          <p:nvPr/>
        </p:nvSpPr>
        <p:spPr>
          <a:xfrm>
            <a:off x="680882" y="613134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MARKEDSFØRING 2024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E3A11C0-1177-8E5F-2B9A-23C89EDB0119}"/>
              </a:ext>
            </a:extLst>
          </p:cNvPr>
          <p:cNvSpPr txBox="1"/>
          <p:nvPr/>
        </p:nvSpPr>
        <p:spPr>
          <a:xfrm>
            <a:off x="735077" y="1456499"/>
            <a:ext cx="1124174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nb-NO" dirty="0">
                <a:solidFill>
                  <a:srgbClr val="00000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HOVEDMÅL</a:t>
            </a:r>
            <a:endParaRPr lang="nb-NO" b="0" i="0" u="none" strike="noStrike" dirty="0">
              <a:solidFill>
                <a:srgbClr val="000000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endParaRPr lang="nb-NO" dirty="0">
              <a:solidFill>
                <a:srgbClr val="00000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Skape nytt og relevant innhold.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nb-NO" b="0" i="0" u="none" strike="noStrike" dirty="0">
                <a:solidFill>
                  <a:srgbClr val="000000"/>
                </a:solidFill>
                <a:effectLst/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b="0" i="0" u="none" strike="noStrike" dirty="0">
                <a:solidFill>
                  <a:srgbClr val="000000"/>
                </a:solidFill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Bruke det vi allerede har - Både artikler og video vil få nytt liv og brukes for å skape mest mulig engasjement.</a:t>
            </a: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br>
              <a:rPr lang="nb-NO" b="0" i="0" u="none" strike="noStrike" dirty="0">
                <a:solidFill>
                  <a:srgbClr val="000000"/>
                </a:solidFill>
                <a:effectLst/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b="0" i="0" u="none" strike="noStrike" dirty="0">
                <a:solidFill>
                  <a:srgbClr val="000000"/>
                </a:solidFill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Sette inn tiltak for å øke antall leads til glassmestere.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372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FD74263-50E2-4950-B90F-48D4CB19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8001"/>
            <a:ext cx="4472073" cy="6604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CC7A98B-2448-3E07-2CEA-43225C55FCBC}"/>
              </a:ext>
            </a:extLst>
          </p:cNvPr>
          <p:cNvSpPr txBox="1"/>
          <p:nvPr/>
        </p:nvSpPr>
        <p:spPr>
          <a:xfrm>
            <a:off x="680882" y="613134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AVTALER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4BAF002-006A-457B-4296-7E7EE91E7696}"/>
              </a:ext>
            </a:extLst>
          </p:cNvPr>
          <p:cNvSpPr txBox="1"/>
          <p:nvPr/>
        </p:nvSpPr>
        <p:spPr>
          <a:xfrm>
            <a:off x="680882" y="1197909"/>
            <a:ext cx="9642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Vi har avtaler med følgende: 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Kiwi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Meny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Kjøpmannshuset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endParaRPr lang="nb-NO" dirty="0"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CA9530-BE47-D723-47B2-445F86674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453" y="1265097"/>
            <a:ext cx="2927995" cy="320647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AB24DD6-0016-CAEB-3B3B-23D41C868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024" y="1257360"/>
            <a:ext cx="2957080" cy="3206473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35DBB80-091F-0883-6B77-F32947B7DEDF}"/>
              </a:ext>
            </a:extLst>
          </p:cNvPr>
          <p:cNvSpPr txBox="1"/>
          <p:nvPr/>
        </p:nvSpPr>
        <p:spPr>
          <a:xfrm>
            <a:off x="483777" y="4538758"/>
            <a:ext cx="4651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Norsk Gjenvinning – den skal gjennomgås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 err="1">
                <a:latin typeface="72 Light" panose="020B0303030000000003" pitchFamily="34" charset="0"/>
                <a:cs typeface="72 Light" panose="020B0303030000000003" pitchFamily="34" charset="0"/>
              </a:rPr>
              <a:t>Text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-Let – </a:t>
            </a:r>
            <a:r>
              <a:rPr lang="nb-NO" dirty="0" err="1">
                <a:latin typeface="72 Light" panose="020B0303030000000003" pitchFamily="34" charset="0"/>
                <a:cs typeface="72 Light" panose="020B0303030000000003" pitchFamily="34" charset="0"/>
              </a:rPr>
              <a:t>bildekor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 err="1">
                <a:latin typeface="72 Light" panose="020B0303030000000003" pitchFamily="34" charset="0"/>
                <a:cs typeface="72 Light" panose="020B0303030000000003" pitchFamily="34" charset="0"/>
              </a:rPr>
              <a:t>Svalson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 err="1">
                <a:latin typeface="72 Light" panose="020B0303030000000003" pitchFamily="34" charset="0"/>
                <a:cs typeface="72 Light" panose="020B0303030000000003" pitchFamily="34" charset="0"/>
              </a:rPr>
              <a:t>Würth</a:t>
            </a:r>
            <a:b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  <a:sym typeface="Wingdings" panose="05000000000000000000" pitchFamily="2" charset="2"/>
              </a:rPr>
              <a:t>  </a:t>
            </a:r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Sika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EEF0C2E-39AD-10BF-643A-E5770C132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2707" y="1257359"/>
            <a:ext cx="1944503" cy="3840875"/>
          </a:xfrm>
          <a:prstGeom prst="rect">
            <a:avLst/>
          </a:prstGeom>
        </p:spPr>
      </p:pic>
      <p:sp>
        <p:nvSpPr>
          <p:cNvPr id="4" name="Pil: høyre 3">
            <a:extLst>
              <a:ext uri="{FF2B5EF4-FFF2-40B4-BE49-F238E27FC236}">
                <a16:creationId xmlns:a16="http://schemas.microsoft.com/office/drawing/2014/main" id="{C0AA24A6-5A4C-03A9-6678-71D6F13BCD69}"/>
              </a:ext>
            </a:extLst>
          </p:cNvPr>
          <p:cNvSpPr/>
          <p:nvPr/>
        </p:nvSpPr>
        <p:spPr>
          <a:xfrm rot="1358820">
            <a:off x="2175874" y="2639757"/>
            <a:ext cx="1909075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9592125-34FA-F052-39AC-92A7956A5AFD}"/>
              </a:ext>
            </a:extLst>
          </p:cNvPr>
          <p:cNvSpPr txBox="1"/>
          <p:nvPr/>
        </p:nvSpPr>
        <p:spPr>
          <a:xfrm>
            <a:off x="603849" y="3275128"/>
            <a:ext cx="29279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latin typeface="72 Light" panose="020B0303030000000003" pitchFamily="34" charset="0"/>
                <a:cs typeface="72 Light" panose="020B0303030000000003" pitchFamily="34" charset="0"/>
              </a:rPr>
              <a:t>Oppfordrer dere alle til å ta kontakt med de vi har avtale med i deres område og legge igjen brosjyre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687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FD74263-50E2-4950-B90F-48D4CB19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8001"/>
            <a:ext cx="4472073" cy="6604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CC7A98B-2448-3E07-2CEA-43225C55FCBC}"/>
              </a:ext>
            </a:extLst>
          </p:cNvPr>
          <p:cNvSpPr txBox="1"/>
          <p:nvPr/>
        </p:nvSpPr>
        <p:spPr>
          <a:xfrm>
            <a:off x="603849" y="208230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AVTALER</a:t>
            </a:r>
          </a:p>
        </p:txBody>
      </p:sp>
      <p:pic>
        <p:nvPicPr>
          <p:cNvPr id="6" name="Bilde 5" descr="Et bilde som inneholder klær, person, utendørs, himmel&#10;&#10;Automatisk generert beskrivelse">
            <a:extLst>
              <a:ext uri="{FF2B5EF4-FFF2-40B4-BE49-F238E27FC236}">
                <a16:creationId xmlns:a16="http://schemas.microsoft.com/office/drawing/2014/main" id="{266AF9CE-3E99-13C4-CDA0-B62DA270D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950614"/>
            <a:ext cx="3579786" cy="2386524"/>
          </a:xfrm>
          <a:prstGeom prst="rect">
            <a:avLst/>
          </a:prstGeom>
        </p:spPr>
      </p:pic>
      <p:pic>
        <p:nvPicPr>
          <p:cNvPr id="14" name="Bilde 13" descr="Et bilde som inneholder tekst, Font, hvit, symbol&#10;&#10;Automatisk generert beskrivelse">
            <a:extLst>
              <a:ext uri="{FF2B5EF4-FFF2-40B4-BE49-F238E27FC236}">
                <a16:creationId xmlns:a16="http://schemas.microsoft.com/office/drawing/2014/main" id="{7287A5AB-ECA7-1591-E776-F68595473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73" y="3642077"/>
            <a:ext cx="1578339" cy="2251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271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38</a:t>
            </a:fld>
            <a:endParaRPr lang="ja-JP" alt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45B0D50-9C67-42F6-BA63-96324DE3C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88" y="99581"/>
            <a:ext cx="8921932" cy="627489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F100C3E-C549-4E4D-9AEA-353C4E63A62D}"/>
              </a:ext>
            </a:extLst>
          </p:cNvPr>
          <p:cNvSpPr/>
          <p:nvPr/>
        </p:nvSpPr>
        <p:spPr>
          <a:xfrm>
            <a:off x="2775225" y="2563230"/>
            <a:ext cx="1137731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12055C5-4952-4AC5-B5A7-FB3C4F53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527327"/>
            <a:ext cx="1042506" cy="437607"/>
          </a:xfrm>
          <a:prstGeom prst="rect">
            <a:avLst/>
          </a:prstGeom>
        </p:spPr>
      </p:pic>
      <p:sp>
        <p:nvSpPr>
          <p:cNvPr id="10" name="Datumsplatzhalter 11">
            <a:extLst>
              <a:ext uri="{FF2B5EF4-FFF2-40B4-BE49-F238E27FC236}">
                <a16:creationId xmlns:a16="http://schemas.microsoft.com/office/drawing/2014/main" id="{5EDADD24-155D-4D8F-941B-E98B7568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1" name="Fußzeilenplatzhalter 12">
            <a:extLst>
              <a:ext uri="{FF2B5EF4-FFF2-40B4-BE49-F238E27FC236}">
                <a16:creationId xmlns:a16="http://schemas.microsoft.com/office/drawing/2014/main" id="{C40FFBEA-9891-4C3B-8A1F-ED4F7866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D42488F-D402-425B-B87D-9D36552C5722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21F2C3F-795A-4B61-89C9-D89946522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052" y="98001"/>
            <a:ext cx="3303948" cy="48792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9C4198-5C03-4446-8AF7-668F03714042}"/>
              </a:ext>
            </a:extLst>
          </p:cNvPr>
          <p:cNvSpPr txBox="1"/>
          <p:nvPr/>
        </p:nvSpPr>
        <p:spPr>
          <a:xfrm>
            <a:off x="8113370" y="542266"/>
            <a:ext cx="384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74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962B80B-CB16-4B96-8B21-B1DA5FA6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4868EF0-CAD7-40C0-9B24-D638F3F4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A9F6323-9278-4365-952C-9DCA05746546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D26AD4A-EA0D-4312-8656-4AAF08208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192237"/>
            <a:ext cx="4472073" cy="66043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968CCEB-DACF-4759-B915-212F04376AD5}"/>
              </a:ext>
            </a:extLst>
          </p:cNvPr>
          <p:cNvSpPr txBox="1"/>
          <p:nvPr/>
        </p:nvSpPr>
        <p:spPr>
          <a:xfrm>
            <a:off x="885644" y="1022798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Torsdag 25.01 kl. 16:45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947EB0A-1703-4073-AF28-0A95F29A8E06}"/>
              </a:ext>
            </a:extLst>
          </p:cNvPr>
          <p:cNvSpPr txBox="1"/>
          <p:nvPr/>
        </p:nvSpPr>
        <p:spPr>
          <a:xfrm>
            <a:off x="885644" y="1579518"/>
            <a:ext cx="109571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16:45 - Felles buss  </a:t>
            </a:r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fra hotellet til Gardermoen</a:t>
            </a: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17:50 		Innsjekk LOT skranke</a:t>
            </a: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19:50-21:50	Avreise </a:t>
            </a:r>
            <a:r>
              <a:rPr lang="nb-NO" sz="1800" dirty="0" err="1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Warzawa</a:t>
            </a:r>
            <a:endParaRPr lang="nb-NO" sz="18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endParaRPr lang="nb-NO" dirty="0">
              <a:latin typeface="Brandon Grotesque Regular" panose="020B0503020203060202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A01A600-FFCA-4600-BA15-E6EB6D999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329" y="1500113"/>
            <a:ext cx="2816634" cy="1594454"/>
          </a:xfrm>
          <a:prstGeom prst="rect">
            <a:avLst/>
          </a:prstGeom>
        </p:spPr>
      </p:pic>
      <p:pic>
        <p:nvPicPr>
          <p:cNvPr id="4" name="Bilde 3" descr="Et bilde som inneholder tegning, sketch, illustrasjon, tegnefilm&#10;&#10;Automatisk generert beskrivelse">
            <a:extLst>
              <a:ext uri="{FF2B5EF4-FFF2-40B4-BE49-F238E27FC236}">
                <a16:creationId xmlns:a16="http://schemas.microsoft.com/office/drawing/2014/main" id="{BCB585ED-5A8A-1A23-0B76-712E2C6E0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90" y="3654795"/>
            <a:ext cx="3879082" cy="2760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13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1E51B-292B-6FFD-34EE-B1E1DE1E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79" y="177765"/>
            <a:ext cx="10515600" cy="770948"/>
          </a:xfrm>
        </p:spPr>
        <p:txBody>
          <a:bodyPr/>
          <a:lstStyle/>
          <a:p>
            <a:r>
              <a:rPr lang="nb-NO" b="1" dirty="0">
                <a:latin typeface="72 Light" panose="020B0303030000000003" pitchFamily="34" charset="0"/>
                <a:cs typeface="72 Light" panose="020B0303030000000003" pitchFamily="34" charset="0"/>
              </a:rPr>
              <a:t>ÅRSMØTE 2025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B821F7-6B72-B723-1294-9B314A8F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3DB8DA7-1CEC-3878-14CF-52E553F1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9DDF2FD-EB17-FBC3-04AA-4EB9DD0F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1ED4AD1-C19A-9529-8B0E-DCE742E7E800}"/>
              </a:ext>
            </a:extLst>
          </p:cNvPr>
          <p:cNvSpPr txBox="1">
            <a:spLocks/>
          </p:cNvSpPr>
          <p:nvPr/>
        </p:nvSpPr>
        <p:spPr>
          <a:xfrm>
            <a:off x="603849" y="950445"/>
            <a:ext cx="105156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Alternativ 1 – Hamar + Elverum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0D03F5F-874C-15F5-EDFE-D3D70494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9" y="1673114"/>
            <a:ext cx="8322635" cy="4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0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1E51B-292B-6FFD-34EE-B1E1DE1E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ÅRSMØTE 2025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B821F7-6B72-B723-1294-9B314A8F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3DB8DA7-1CEC-3878-14CF-52E553F1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9DDF2FD-EB17-FBC3-04AA-4EB9DD0F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1ED4AD1-C19A-9529-8B0E-DCE742E7E800}"/>
              </a:ext>
            </a:extLst>
          </p:cNvPr>
          <p:cNvSpPr txBox="1">
            <a:spLocks/>
          </p:cNvSpPr>
          <p:nvPr/>
        </p:nvSpPr>
        <p:spPr>
          <a:xfrm>
            <a:off x="838200" y="960437"/>
            <a:ext cx="105156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nb-NO" dirty="0">
                <a:latin typeface="72 Light" panose="020B0303030000000003" pitchFamily="34" charset="0"/>
                <a:cs typeface="72 Light" panose="020B0303030000000003" pitchFamily="34" charset="0"/>
              </a:rPr>
              <a:t>Alternativ 2 – Kongsberg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D60E9FB-6C7E-033F-EEBF-29EB3991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58"/>
          <a:stretch/>
        </p:blipFill>
        <p:spPr>
          <a:xfrm>
            <a:off x="838200" y="1701722"/>
            <a:ext cx="4576482" cy="472123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9CEA689-B4D4-069A-9A98-4E4CE33D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1385"/>
            <a:ext cx="3998259" cy="44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685-DA0A-42F4-A83B-E75A08A8B81D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42F90CC0-C2D3-4832-8CA5-0AB61F78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849" y="6393293"/>
            <a:ext cx="857806" cy="363393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85AC5E16-D9E7-49A2-9456-433152A5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1654" y="6393293"/>
            <a:ext cx="4114800" cy="365125"/>
          </a:xfrm>
        </p:spPr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A3CF6-0697-44E3-A920-560C4A9C17BC}"/>
              </a:ext>
            </a:extLst>
          </p:cNvPr>
          <p:cNvSpPr/>
          <p:nvPr/>
        </p:nvSpPr>
        <p:spPr>
          <a:xfrm>
            <a:off x="10701196" y="208230"/>
            <a:ext cx="1149790" cy="74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FB8450F-CAF8-489C-8C8E-ADAF62FD2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927" y="99581"/>
            <a:ext cx="4472073" cy="66043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F086F1A-B04B-603F-5BE5-9423C2BF6E22}"/>
              </a:ext>
            </a:extLst>
          </p:cNvPr>
          <p:cNvSpPr txBox="1"/>
          <p:nvPr/>
        </p:nvSpPr>
        <p:spPr>
          <a:xfrm>
            <a:off x="1021976" y="2160494"/>
            <a:ext cx="1100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160" indent="-899160"/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13:40-14:30 – 45 MIN	</a:t>
            </a:r>
          </a:p>
          <a:p>
            <a:pPr marL="899160" indent="-899160"/>
            <a:endParaRPr lang="nb-NO" dirty="0">
              <a:latin typeface="72 Light" panose="020B030303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-899160"/>
            <a:r>
              <a:rPr lang="nb-NO" sz="18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Presentasjon av forslag for felles medlemskap i Glass og Fasadeforeningen v/Bjørn Glenn Hansen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79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5E6932-3B0B-4565-A875-91BC84DD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>
                <a:solidFill>
                  <a:srgbClr val="33CCCC"/>
                </a:solidFill>
              </a:rPr>
              <a:t>Årsmøte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6DF35AC-543B-43D0-B33C-BDACF598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solidFill>
                  <a:srgbClr val="33CCCC"/>
                </a:solidFill>
              </a:rPr>
              <a:t>Glassfagkjeden 25-28.01.2024</a:t>
            </a:r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A109C3-242D-4326-A4DB-7BCC6763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1923E2-21CE-4CA8-8CC9-5318499B952A}"/>
              </a:ext>
            </a:extLst>
          </p:cNvPr>
          <p:cNvSpPr/>
          <p:nvPr/>
        </p:nvSpPr>
        <p:spPr>
          <a:xfrm>
            <a:off x="10591060" y="221942"/>
            <a:ext cx="1251752" cy="68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Et bilde som inneholder himmel, utendørs, bygning&#10;&#10;Automatisk generert beskrivelse">
            <a:extLst>
              <a:ext uri="{FF2B5EF4-FFF2-40B4-BE49-F238E27FC236}">
                <a16:creationId xmlns:a16="http://schemas.microsoft.com/office/drawing/2014/main" id="{19F5253A-E70B-4EAC-81C4-95EF32761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4" y="2312610"/>
            <a:ext cx="6875806" cy="376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10302DC-4F99-4755-BB3C-748AAB4BDEB8}"/>
              </a:ext>
            </a:extLst>
          </p:cNvPr>
          <p:cNvSpPr txBox="1"/>
          <p:nvPr/>
        </p:nvSpPr>
        <p:spPr>
          <a:xfrm>
            <a:off x="947394" y="1865179"/>
            <a:ext cx="5590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72 Light" panose="020B0303030000000003" pitchFamily="34" charset="0"/>
                <a:ea typeface="Tahoma" panose="020B0604030504040204" pitchFamily="34" charset="0"/>
                <a:cs typeface="72 Light" panose="020B0303030000000003" pitchFamily="34" charset="0"/>
              </a:rPr>
              <a:t>V/Kristen Kåsin og Anita Bryn</a:t>
            </a:r>
          </a:p>
        </p:txBody>
      </p:sp>
      <p:pic>
        <p:nvPicPr>
          <p:cNvPr id="14" name="Bilde 13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0A429AFD-50B3-4B02-81F9-49F59AA7F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1" y="460140"/>
            <a:ext cx="6787134" cy="12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Nyheter 2022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9EA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AAE26D3-74EF-4654-8334-0CC9656667B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A9D43AE-03C2-6A06-3A1B-0E18E2FC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E28AB2B-10E4-9B1E-6744-781302BC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9EA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AAE26D3-74EF-4654-8334-0CC9656667B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CA46A06-071E-81A5-75F0-DF209B1D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90" y="4535039"/>
            <a:ext cx="8608298" cy="212768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C6BDA37-CE0B-9765-86DC-F3DF26B0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1" y="195273"/>
            <a:ext cx="2383743" cy="119492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718FFC2-4B03-A77C-FC77-879B43C7D70D}"/>
              </a:ext>
            </a:extLst>
          </p:cNvPr>
          <p:cNvSpPr txBox="1"/>
          <p:nvPr/>
        </p:nvSpPr>
        <p:spPr>
          <a:xfrm>
            <a:off x="2048821" y="1519624"/>
            <a:ext cx="741884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/>
              <a:t>NorthGlass</a:t>
            </a:r>
            <a:r>
              <a:rPr lang="nb-NO" sz="1600" dirty="0"/>
              <a:t> A </a:t>
            </a:r>
            <a:r>
              <a:rPr lang="nb-NO" sz="1600" dirty="0" err="1"/>
              <a:t>class</a:t>
            </a:r>
            <a:endParaRPr lang="nb-NO" sz="1600" dirty="0"/>
          </a:p>
          <a:p>
            <a:endParaRPr lang="nb-NO" sz="1600" dirty="0"/>
          </a:p>
          <a:p>
            <a:r>
              <a:rPr lang="nb-NO" sz="1600" dirty="0"/>
              <a:t>5th generasjons full digital styrt herde ovn</a:t>
            </a:r>
          </a:p>
          <a:p>
            <a:endParaRPr lang="nb-NO" sz="1600" dirty="0"/>
          </a:p>
          <a:p>
            <a:r>
              <a:rPr lang="nb-NO" sz="1600" dirty="0"/>
              <a:t>Maks </a:t>
            </a:r>
            <a:r>
              <a:rPr lang="nb-NO" sz="1600" dirty="0" err="1"/>
              <a:t>str</a:t>
            </a:r>
            <a:r>
              <a:rPr lang="nb-NO" sz="1600" dirty="0"/>
              <a:t> 2440 x 5000mm, ( over 4000mm på forespørsel)</a:t>
            </a:r>
          </a:p>
          <a:p>
            <a:endParaRPr lang="nb-NO" sz="1600" dirty="0"/>
          </a:p>
          <a:p>
            <a:r>
              <a:rPr lang="nb-NO" sz="1600" dirty="0"/>
              <a:t>Maks vekt 250 kg</a:t>
            </a:r>
          </a:p>
          <a:p>
            <a:endParaRPr lang="nb-NO" sz="1600" dirty="0"/>
          </a:p>
          <a:p>
            <a:r>
              <a:rPr lang="nb-NO" sz="1600" dirty="0"/>
              <a:t>Min </a:t>
            </a:r>
            <a:r>
              <a:rPr lang="nb-NO" sz="1600" dirty="0" err="1"/>
              <a:t>str</a:t>
            </a:r>
            <a:r>
              <a:rPr lang="nb-NO" sz="1600" dirty="0"/>
              <a:t> 150 x 300mm</a:t>
            </a:r>
          </a:p>
          <a:p>
            <a:endParaRPr lang="nb-NO" dirty="0"/>
          </a:p>
          <a:p>
            <a:endParaRPr lang="nb-NO" sz="1350" dirty="0"/>
          </a:p>
          <a:p>
            <a:endParaRPr lang="nb-NO" sz="135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756442D-DD35-D52C-6AD6-8133F8210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76" y="353783"/>
            <a:ext cx="5535648" cy="103641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BDADB82-5004-3369-DAF7-5F033931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Årsmøte</a:t>
            </a:r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8D0DA4-EF70-A757-98ED-DEBAA34D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Glassfagkjeden 25-28.01.2024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66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c4f1c1d7ce93ae6d52710a2b56408c7c&quot;,&quot;LanguageCode&quot;:&quot;en-US&quot;,&quot;SlideGuids&quot;:[&quot;2548928d-494d-4a48-9b9a-cec60ffb17b3&quot;,&quot;862c7410-ad60-402a-8c91-34d39acfe9b7&quot;,&quot;065ffbef-9796-4b73-bf11-b5ca3e2684d5&quot;,&quot;c3aa179f-ea07-4b88-8946-210ad4c395ed&quot;,&quot;2ced3f74-b3be-4363-8af9-14b467e47bda&quot;,&quot;b9408d99-4354-47d1-b478-25da104ebf26&quot;,&quot;b87ba2df-5e7f-42b2-94f4-fb6db870c103&quot;,&quot;e15aea70-9c6b-4b10-9773-af1b6b2cb968&quot;,&quot;5b2001db-ec9a-4e14-9392-259199a9c66e&quot;,&quot;8a80a857-ba56-499c-a82a-2c3cfb5821c8&quot;,&quot;ec6da063-0fb5-4041-a30b-296ede761a05&quot;,&quot;39672939-b0df-42e1-875c-f6d4c949071d&quot;,&quot;f697cd22-2c4e-4202-abcd-36c6f2dc0d32&quot;,&quot;bfce4d40-4564-46b2-9738-47d26b7ddbe5&quot;,&quot;8b84ef46-c754-47da-b3d2-0ec7ca1459e5&quot;,&quot;5bb5b0ad-e873-4f02-9a5f-d47c1a6366fa&quot;,&quot;04b87bae-f51e-4341-8a1b-ec7b39f181e3&quot;,&quot;d323db74-3261-4c7d-a8a2-ff661a424238&quot;,&quot;bc29e6f5-999b-4100-812b-fa622146a6a2&quot;,&quot;45d455c0-b5a2-4bad-94b8-d710c5c54689&quot;,&quot;26c3016d-88b3-4894-8b11-8b0fa9d93169&quot;,&quot;542c2cb6-c06d-462a-8c84-a9d9a469e14e&quot;,&quot;c025fc25-3945-434b-bc98-718aecd4bb18&quot;,&quot;533ff1b2-1306-4cdb-a4ae-d853d4bd54c5&quot;,&quot;6f240319-b31a-404e-a072-e7b8fc8bb7df&quot;,&quot;6dbd0f94-5a2b-423e-a2c3-c850c61c37be&quot;,&quot;b857a479-f261-47a4-a064-744ed2d6fea7&quot;,&quot;e7caff6e-fd8f-473b-857d-c0230bed05a9&quot;,&quot;9de4994a-8eef-498a-b2f8-a316fd3fe914&quot;,&quot;bb9579a3-7a3b-489d-9906-30d0f0eef944&quot;,&quot;92db7130-e3e3-4b37-b7c9-195c1493d7ac&quot;,&quot;7ac8502e-2f5e-46f6-ad7c-bca3bfab444e&quot;,&quot;9b32b774-9f81-489c-9988-7d07e7251c1f&quot;,&quot;e14b9d48-0449-49c2-a594-10014aa0dda9&quot;,&quot;feb42d0c-0ec1-40b3-ae61-b8b681fc6ca2&quot;,&quot;025ceff7-0f45-430d-b640-f0c38464cc2b&quot;,&quot;8d25653a-9ad6-417a-ac88-a2fe8c3d8a90&quot;,&quot;167a2e01-9fb9-4854-b2f8-2e464c5cedeb&quot;,&quot;7b8d289f-4259-4e5d-b9d1-49ec3ee95786&quot;,&quot;4bb49c44-1309-44a6-b302-f51ebbee0b00&quot;,&quot;c706469f-5075-4daf-814d-f19d280d7256&quot;,&quot;975c82db-b22f-4b77-a84d-38a1f6bd8879&quot;],&quot;TimeStamp&quot;:&quot;2020-09-15T16:17:29.5595777+01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62c7410-ad60-402a-8c91-34d39acfe9b7&quot;,&quot;TimeStamp&quot;:&quot;2020-09-15T16:17:29.5496057+01:00&quot;}"/>
</p:tagLst>
</file>

<file path=ppt/theme/theme1.xml><?xml version="1.0" encoding="utf-8"?>
<a:theme xmlns:a="http://schemas.openxmlformats.org/drawingml/2006/main" name="Title and Text">
  <a:themeElements>
    <a:clrScheme name="NSG Gro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DE0"/>
      </a:accent1>
      <a:accent2>
        <a:srgbClr val="3D8E33"/>
      </a:accent2>
      <a:accent3>
        <a:srgbClr val="009EA0"/>
      </a:accent3>
      <a:accent4>
        <a:srgbClr val="D6CE49"/>
      </a:accent4>
      <a:accent5>
        <a:srgbClr val="7FBA00"/>
      </a:accent5>
      <a:accent6>
        <a:srgbClr val="827F77"/>
      </a:accent6>
      <a:hlink>
        <a:srgbClr val="827F77"/>
      </a:hlink>
      <a:folHlink>
        <a:srgbClr val="009DE0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629ffa0-5544-449a-94df-6bcd3085ffc2">
      <UserInfo>
        <DisplayName>Sutton, Glynn</DisplayName>
        <AccountId>12</AccountId>
        <AccountType/>
      </UserInfo>
      <UserInfo>
        <DisplayName>Jones, Sam</DisplayName>
        <AccountId>34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317A0B17EC2543BB2FF17654AB1121" ma:contentTypeVersion="4" ma:contentTypeDescription="Create a new document." ma:contentTypeScope="" ma:versionID="480b7a010ba7340a5617f15868f80722">
  <xsd:schema xmlns:xsd="http://www.w3.org/2001/XMLSchema" xmlns:xs="http://www.w3.org/2001/XMLSchema" xmlns:p="http://schemas.microsoft.com/office/2006/metadata/properties" xmlns:ns2="84163780-bacb-4b8f-beff-d56a8769fa86" xmlns:ns3="b629ffa0-5544-449a-94df-6bcd3085ffc2" targetNamespace="http://schemas.microsoft.com/office/2006/metadata/properties" ma:root="true" ma:fieldsID="0905a7f1fb584a762e4bf3f37bd1e086" ns2:_="" ns3:_="">
    <xsd:import namespace="84163780-bacb-4b8f-beff-d56a8769fa86"/>
    <xsd:import namespace="b629ffa0-5544-449a-94df-6bcd3085ff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163780-bacb-4b8f-beff-d56a8769fa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9ffa0-5544-449a-94df-6bcd3085ff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C0682B-FE13-4E83-9EDF-B18A882FE50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b629ffa0-5544-449a-94df-6bcd3085ffc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84163780-bacb-4b8f-beff-d56a8769fa8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C78D2F-00F4-423D-B1C4-F758A4BD0784}">
  <ds:schemaRefs>
    <ds:schemaRef ds:uri="84163780-bacb-4b8f-beff-d56a8769fa86"/>
    <ds:schemaRef ds:uri="b629ffa0-5544-449a-94df-6bcd3085ff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5699E9-5F2E-4EEF-A412-538C50CD57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7524</TotalTime>
  <Words>1353</Words>
  <Application>Microsoft Office PowerPoint</Application>
  <PresentationFormat>Widescreen</PresentationFormat>
  <Paragraphs>271</Paragraphs>
  <Slides>39</Slides>
  <Notes>29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6" baseType="lpstr">
      <vt:lpstr>Meiryo UI</vt:lpstr>
      <vt:lpstr>72 Light</vt:lpstr>
      <vt:lpstr>Arial</vt:lpstr>
      <vt:lpstr>Brandon Grotesque Regular</vt:lpstr>
      <vt:lpstr>Calibri</vt:lpstr>
      <vt:lpstr>Tahoma</vt:lpstr>
      <vt:lpstr>Title and Text</vt:lpstr>
      <vt:lpstr>PowerPoint-presentasjon</vt:lpstr>
      <vt:lpstr>PowerPoint-presentasjon</vt:lpstr>
      <vt:lpstr>PowerPoint-presentasjon</vt:lpstr>
      <vt:lpstr>ÅRSMØTE 2025</vt:lpstr>
      <vt:lpstr>ÅRSMØTE 2025</vt:lpstr>
      <vt:lpstr>PowerPoint-presentasjon</vt:lpstr>
      <vt:lpstr>PowerPoint-presentasjon</vt:lpstr>
      <vt:lpstr>Nyheter 2022</vt:lpstr>
      <vt:lpstr>PowerPoint-presentasjon</vt:lpstr>
      <vt:lpstr>PowerPoint-presentasjon</vt:lpstr>
      <vt:lpstr>Pilkington Elverum Miljøsertifisering</vt:lpstr>
      <vt:lpstr>Nyheter 2023</vt:lpstr>
      <vt:lpstr>Vertmax 2.2</vt:lpstr>
      <vt:lpstr>Nyheter 2024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 Hirata</dc:creator>
  <cp:lastModifiedBy>Braastad, Anne-Charlotte</cp:lastModifiedBy>
  <cp:revision>293</cp:revision>
  <cp:lastPrinted>2023-01-25T06:53:35Z</cp:lastPrinted>
  <dcterms:created xsi:type="dcterms:W3CDTF">2019-06-25T07:36:34Z</dcterms:created>
  <dcterms:modified xsi:type="dcterms:W3CDTF">2024-01-29T08:40:44Z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0x010100F2317A0B17EC2543BB2FF17654AB1121</vt:lpwstr>
  </property>
  <property fmtid="{D5CDD505-2E9C-101B-9397-08002B2CF9AE}" pid="3" name="_dlc_DocIdItemGuid">
    <vt:lpwstr>e7c807eb-046e-4170-9093-0495b3d46d22</vt:lpwstr>
  </property>
</Properties>
</file>