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IBM Plex Sans"/>
      <p:regular r:id="rId27"/>
      <p:bold r:id="rId28"/>
      <p:italic r:id="rId29"/>
      <p:boldItalic r:id="rId30"/>
    </p:embeddedFont>
    <p:embeddedFont>
      <p:font typeface="Playfair Display Medium"/>
      <p:regular r:id="rId31"/>
      <p:bold r:id="rId32"/>
      <p:italic r:id="rId33"/>
      <p:boldItalic r:id="rId34"/>
    </p:embeddedFont>
    <p:embeddedFont>
      <p:font typeface="Inter"/>
      <p:regular r:id="rId35"/>
      <p:bold r:id="rId36"/>
    </p:embeddedFont>
    <p:embeddedFont>
      <p:font typeface="DM Serif Display"/>
      <p:regular r:id="rId37"/>
      <p: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IBMPlexSans-bold.fntdata"/><Relationship Id="rId27" Type="http://schemas.openxmlformats.org/officeDocument/2006/relationships/font" Target="fonts/IBMPlex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BMPlex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Medium-regular.fntdata"/><Relationship Id="rId30" Type="http://schemas.openxmlformats.org/officeDocument/2006/relationships/font" Target="fonts/IBMPlexSans-boldItalic.fntdata"/><Relationship Id="rId11" Type="http://schemas.openxmlformats.org/officeDocument/2006/relationships/slide" Target="slides/slide6.xml"/><Relationship Id="rId33" Type="http://schemas.openxmlformats.org/officeDocument/2006/relationships/font" Target="fonts/PlayfairDisplayMedium-italic.fntdata"/><Relationship Id="rId10" Type="http://schemas.openxmlformats.org/officeDocument/2006/relationships/slide" Target="slides/slide5.xml"/><Relationship Id="rId32" Type="http://schemas.openxmlformats.org/officeDocument/2006/relationships/font" Target="fonts/PlayfairDisplayMedium-bold.fntdata"/><Relationship Id="rId13" Type="http://schemas.openxmlformats.org/officeDocument/2006/relationships/slide" Target="slides/slide8.xml"/><Relationship Id="rId35" Type="http://schemas.openxmlformats.org/officeDocument/2006/relationships/font" Target="fonts/Inter-regular.fntdata"/><Relationship Id="rId12" Type="http://schemas.openxmlformats.org/officeDocument/2006/relationships/slide" Target="slides/slide7.xml"/><Relationship Id="rId34" Type="http://schemas.openxmlformats.org/officeDocument/2006/relationships/font" Target="fonts/PlayfairDisplayMedium-boldItalic.fntdata"/><Relationship Id="rId15" Type="http://schemas.openxmlformats.org/officeDocument/2006/relationships/slide" Target="slides/slide10.xml"/><Relationship Id="rId37" Type="http://schemas.openxmlformats.org/officeDocument/2006/relationships/font" Target="fonts/DMSerifDisplay-regular.fntdata"/><Relationship Id="rId14" Type="http://schemas.openxmlformats.org/officeDocument/2006/relationships/slide" Target="slides/slide9.xml"/><Relationship Id="rId36" Type="http://schemas.openxmlformats.org/officeDocument/2006/relationships/font" Target="fonts/Inter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DMSerifDisplay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20fff9b7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20fff9b7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c45512c71d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c45512c71d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c45512c71d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c45512c71d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c45512c71d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c45512c71d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c45512c71d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c45512c71d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c45512c71d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c45512c71d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c45512c71d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c45512c71d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c45512c71d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c45512c71d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c45512c71d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c45512c71d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c45512c71d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c45512c71d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c45512c71d_0_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c45512c71d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c45512c71d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c45512c71d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c45512c71d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c45512c71d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b991dcba4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b991dcba4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b5b2cf0f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b5b2cf0f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c45512c71d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c45512c71d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c45512c71d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c45512c71d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c45512c71d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c45512c71d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c45512c71d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c45512c71d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c8f873707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c8f873707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c45512c71d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c45512c71d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NE_COLUMN_TEXT_1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ONE_COLUMN_TEXT_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F3D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 rot="-2318814">
            <a:off x="5279224" y="-3850820"/>
            <a:ext cx="6442101" cy="8962350"/>
          </a:xfrm>
          <a:prstGeom prst="flowChartTerminator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5"/>
          <p:cNvSpPr txBox="1"/>
          <p:nvPr/>
        </p:nvSpPr>
        <p:spPr>
          <a:xfrm>
            <a:off x="1099100" y="2072400"/>
            <a:ext cx="7331400" cy="9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Årsrapport</a:t>
            </a:r>
            <a:endParaRPr sz="6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Glassfagkjeden</a:t>
            </a:r>
            <a:endParaRPr sz="1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01.01.22 - 31.12.22</a:t>
            </a:r>
            <a:endParaRPr sz="1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60" name="Google Shape;60;p15"/>
          <p:cNvGrpSpPr/>
          <p:nvPr/>
        </p:nvGrpSpPr>
        <p:grpSpPr>
          <a:xfrm rot="5400000">
            <a:off x="-141901" y="587765"/>
            <a:ext cx="920063" cy="254291"/>
            <a:chOff x="2335300" y="2444875"/>
            <a:chExt cx="2924550" cy="808300"/>
          </a:xfrm>
        </p:grpSpPr>
        <p:sp>
          <p:nvSpPr>
            <p:cNvPr id="61" name="Google Shape;61;p15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3149325" y="2626700"/>
              <a:ext cx="294525" cy="442500"/>
            </a:xfrm>
            <a:custGeom>
              <a:rect b="b" l="l" r="r" t="t"/>
              <a:pathLst>
                <a:path extrusionOk="0" h="17700" w="11781">
                  <a:moveTo>
                    <a:pt x="6366" y="0"/>
                  </a:moveTo>
                  <a:cubicBezTo>
                    <a:pt x="3039" y="0"/>
                    <a:pt x="390" y="1901"/>
                    <a:pt x="390" y="5228"/>
                  </a:cubicBezTo>
                  <a:cubicBezTo>
                    <a:pt x="390" y="8295"/>
                    <a:pt x="2607" y="9491"/>
                    <a:pt x="4004" y="10240"/>
                  </a:cubicBezTo>
                  <a:lnTo>
                    <a:pt x="5257" y="10916"/>
                  </a:lnTo>
                  <a:cubicBezTo>
                    <a:pt x="7518" y="12112"/>
                    <a:pt x="8915" y="12789"/>
                    <a:pt x="8915" y="14531"/>
                  </a:cubicBezTo>
                  <a:cubicBezTo>
                    <a:pt x="8915" y="16375"/>
                    <a:pt x="7432" y="17239"/>
                    <a:pt x="5718" y="17239"/>
                  </a:cubicBezTo>
                  <a:cubicBezTo>
                    <a:pt x="2996" y="17239"/>
                    <a:pt x="1542" y="14819"/>
                    <a:pt x="188" y="12141"/>
                  </a:cubicBezTo>
                  <a:lnTo>
                    <a:pt x="1" y="12141"/>
                  </a:lnTo>
                  <a:lnTo>
                    <a:pt x="289" y="16821"/>
                  </a:lnTo>
                  <a:cubicBezTo>
                    <a:pt x="1513" y="17368"/>
                    <a:pt x="3515" y="17699"/>
                    <a:pt x="5099" y="17699"/>
                  </a:cubicBezTo>
                  <a:cubicBezTo>
                    <a:pt x="9073" y="17699"/>
                    <a:pt x="11781" y="15568"/>
                    <a:pt x="11781" y="12141"/>
                  </a:cubicBezTo>
                  <a:cubicBezTo>
                    <a:pt x="11781" y="9015"/>
                    <a:pt x="9491" y="7950"/>
                    <a:pt x="7302" y="6783"/>
                  </a:cubicBezTo>
                  <a:lnTo>
                    <a:pt x="6035" y="6106"/>
                  </a:lnTo>
                  <a:cubicBezTo>
                    <a:pt x="4739" y="5430"/>
                    <a:pt x="3255" y="4652"/>
                    <a:pt x="3255" y="2909"/>
                  </a:cubicBezTo>
                  <a:cubicBezTo>
                    <a:pt x="3255" y="1484"/>
                    <a:pt x="4263" y="447"/>
                    <a:pt x="5934" y="447"/>
                  </a:cubicBezTo>
                  <a:cubicBezTo>
                    <a:pt x="8137" y="447"/>
                    <a:pt x="9722" y="2391"/>
                    <a:pt x="10787" y="4710"/>
                  </a:cubicBezTo>
                  <a:lnTo>
                    <a:pt x="10974" y="4710"/>
                  </a:lnTo>
                  <a:lnTo>
                    <a:pt x="10974" y="807"/>
                  </a:lnTo>
                  <a:cubicBezTo>
                    <a:pt x="9650" y="288"/>
                    <a:pt x="7648" y="0"/>
                    <a:pt x="6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3452825" y="2626700"/>
              <a:ext cx="429550" cy="616750"/>
            </a:xfrm>
            <a:custGeom>
              <a:rect b="b" l="l" r="r" t="t"/>
              <a:pathLst>
                <a:path extrusionOk="0" h="24670" w="17182">
                  <a:moveTo>
                    <a:pt x="8815" y="2002"/>
                  </a:moveTo>
                  <a:cubicBezTo>
                    <a:pt x="11464" y="2002"/>
                    <a:pt x="12400" y="5329"/>
                    <a:pt x="12400" y="9692"/>
                  </a:cubicBezTo>
                  <a:cubicBezTo>
                    <a:pt x="12400" y="13595"/>
                    <a:pt x="11493" y="17239"/>
                    <a:pt x="8915" y="17239"/>
                  </a:cubicBezTo>
                  <a:cubicBezTo>
                    <a:pt x="7000" y="17239"/>
                    <a:pt x="6165" y="15208"/>
                    <a:pt x="6165" y="12270"/>
                  </a:cubicBezTo>
                  <a:lnTo>
                    <a:pt x="6165" y="3197"/>
                  </a:lnTo>
                  <a:cubicBezTo>
                    <a:pt x="6942" y="2521"/>
                    <a:pt x="7850" y="2002"/>
                    <a:pt x="8815" y="2002"/>
                  </a:cubicBezTo>
                  <a:close/>
                  <a:moveTo>
                    <a:pt x="10917" y="0"/>
                  </a:moveTo>
                  <a:cubicBezTo>
                    <a:pt x="8872" y="0"/>
                    <a:pt x="7302" y="1167"/>
                    <a:pt x="6165" y="2650"/>
                  </a:cubicBezTo>
                  <a:lnTo>
                    <a:pt x="6165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74"/>
                    <a:pt x="1643" y="2650"/>
                    <a:pt x="1643" y="4710"/>
                  </a:cubicBezTo>
                  <a:lnTo>
                    <a:pt x="1643" y="21314"/>
                  </a:lnTo>
                  <a:cubicBezTo>
                    <a:pt x="1643" y="23374"/>
                    <a:pt x="1542" y="24482"/>
                    <a:pt x="217" y="24482"/>
                  </a:cubicBezTo>
                  <a:lnTo>
                    <a:pt x="217" y="24670"/>
                  </a:lnTo>
                  <a:lnTo>
                    <a:pt x="7590" y="24670"/>
                  </a:lnTo>
                  <a:lnTo>
                    <a:pt x="7590" y="24482"/>
                  </a:lnTo>
                  <a:cubicBezTo>
                    <a:pt x="6266" y="24482"/>
                    <a:pt x="6165" y="23374"/>
                    <a:pt x="6165" y="21314"/>
                  </a:cubicBezTo>
                  <a:lnTo>
                    <a:pt x="6165" y="17181"/>
                  </a:lnTo>
                  <a:cubicBezTo>
                    <a:pt x="6942" y="17498"/>
                    <a:pt x="7806" y="17699"/>
                    <a:pt x="8786" y="17699"/>
                  </a:cubicBezTo>
                  <a:cubicBezTo>
                    <a:pt x="13754" y="17699"/>
                    <a:pt x="17182" y="14042"/>
                    <a:pt x="17182" y="8339"/>
                  </a:cubicBezTo>
                  <a:cubicBezTo>
                    <a:pt x="17182" y="3255"/>
                    <a:pt x="14431" y="0"/>
                    <a:pt x="10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3893150" y="2626700"/>
              <a:ext cx="301725" cy="432775"/>
            </a:xfrm>
            <a:custGeom>
              <a:rect b="b" l="l" r="r" t="t"/>
              <a:pathLst>
                <a:path extrusionOk="0" h="17311" w="12069">
                  <a:moveTo>
                    <a:pt x="10744" y="0"/>
                  </a:moveTo>
                  <a:cubicBezTo>
                    <a:pt x="9001" y="0"/>
                    <a:pt x="7590" y="1455"/>
                    <a:pt x="6164" y="3485"/>
                  </a:cubicBezTo>
                  <a:lnTo>
                    <a:pt x="6164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74"/>
                    <a:pt x="1642" y="2650"/>
                    <a:pt x="1642" y="4710"/>
                  </a:cubicBezTo>
                  <a:lnTo>
                    <a:pt x="1642" y="13955"/>
                  </a:lnTo>
                  <a:cubicBezTo>
                    <a:pt x="1642" y="16014"/>
                    <a:pt x="1542" y="17109"/>
                    <a:pt x="217" y="17109"/>
                  </a:cubicBezTo>
                  <a:lnTo>
                    <a:pt x="217" y="17311"/>
                  </a:lnTo>
                  <a:lnTo>
                    <a:pt x="7590" y="17311"/>
                  </a:lnTo>
                  <a:lnTo>
                    <a:pt x="7590" y="17109"/>
                  </a:lnTo>
                  <a:cubicBezTo>
                    <a:pt x="6265" y="17109"/>
                    <a:pt x="6164" y="16014"/>
                    <a:pt x="6164" y="13955"/>
                  </a:cubicBezTo>
                  <a:lnTo>
                    <a:pt x="6164" y="3817"/>
                  </a:lnTo>
                  <a:cubicBezTo>
                    <a:pt x="6841" y="3169"/>
                    <a:pt x="7489" y="2967"/>
                    <a:pt x="8065" y="2967"/>
                  </a:cubicBezTo>
                  <a:cubicBezTo>
                    <a:pt x="9001" y="2967"/>
                    <a:pt x="10096" y="3457"/>
                    <a:pt x="10946" y="4393"/>
                  </a:cubicBezTo>
                  <a:lnTo>
                    <a:pt x="11133" y="4393"/>
                  </a:lnTo>
                  <a:lnTo>
                    <a:pt x="12069" y="260"/>
                  </a:lnTo>
                  <a:cubicBezTo>
                    <a:pt x="11623" y="58"/>
                    <a:pt x="11162" y="0"/>
                    <a:pt x="10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4207100" y="2628125"/>
              <a:ext cx="189775" cy="431350"/>
            </a:xfrm>
            <a:custGeom>
              <a:rect b="b" l="l" r="r" t="t"/>
              <a:pathLst>
                <a:path extrusionOk="0" h="17254" w="7591">
                  <a:moveTo>
                    <a:pt x="6035" y="1"/>
                  </a:moveTo>
                  <a:lnTo>
                    <a:pt x="1" y="1427"/>
                  </a:lnTo>
                  <a:lnTo>
                    <a:pt x="1" y="1628"/>
                  </a:lnTo>
                  <a:cubicBezTo>
                    <a:pt x="1095" y="2017"/>
                    <a:pt x="1657" y="2593"/>
                    <a:pt x="1657" y="4653"/>
                  </a:cubicBezTo>
                  <a:lnTo>
                    <a:pt x="1657" y="13898"/>
                  </a:lnTo>
                  <a:cubicBezTo>
                    <a:pt x="1657" y="15957"/>
                    <a:pt x="1556" y="17052"/>
                    <a:pt x="231" y="17052"/>
                  </a:cubicBezTo>
                  <a:lnTo>
                    <a:pt x="231" y="17254"/>
                  </a:lnTo>
                  <a:lnTo>
                    <a:pt x="7590" y="17254"/>
                  </a:lnTo>
                  <a:lnTo>
                    <a:pt x="7590" y="17052"/>
                  </a:lnTo>
                  <a:cubicBezTo>
                    <a:pt x="6265" y="17052"/>
                    <a:pt x="6164" y="15957"/>
                    <a:pt x="6164" y="13898"/>
                  </a:cubicBezTo>
                  <a:lnTo>
                    <a:pt x="6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4235550" y="2444875"/>
              <a:ext cx="128200" cy="128550"/>
            </a:xfrm>
            <a:custGeom>
              <a:rect b="b" l="l" r="r" t="t"/>
              <a:pathLst>
                <a:path extrusionOk="0" h="5142" w="5128">
                  <a:moveTo>
                    <a:pt x="2578" y="1"/>
                  </a:moveTo>
                  <a:cubicBezTo>
                    <a:pt x="1124" y="1"/>
                    <a:pt x="0" y="1167"/>
                    <a:pt x="0" y="2564"/>
                  </a:cubicBezTo>
                  <a:cubicBezTo>
                    <a:pt x="0" y="4004"/>
                    <a:pt x="1124" y="5142"/>
                    <a:pt x="2578" y="5142"/>
                  </a:cubicBezTo>
                  <a:cubicBezTo>
                    <a:pt x="3961" y="5142"/>
                    <a:pt x="5127" y="4004"/>
                    <a:pt x="5127" y="2564"/>
                  </a:cubicBezTo>
                  <a:cubicBezTo>
                    <a:pt x="5127" y="1167"/>
                    <a:pt x="3961" y="1"/>
                    <a:pt x="2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4412675" y="2626700"/>
              <a:ext cx="441425" cy="432775"/>
            </a:xfrm>
            <a:custGeom>
              <a:rect b="b" l="l" r="r" t="t"/>
              <a:pathLst>
                <a:path extrusionOk="0" h="17311" w="17657">
                  <a:moveTo>
                    <a:pt x="12040" y="0"/>
                  </a:moveTo>
                  <a:cubicBezTo>
                    <a:pt x="9851" y="0"/>
                    <a:pt x="7777" y="1484"/>
                    <a:pt x="6164" y="3097"/>
                  </a:cubicBezTo>
                  <a:lnTo>
                    <a:pt x="6164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60"/>
                    <a:pt x="1642" y="2650"/>
                    <a:pt x="1642" y="4710"/>
                  </a:cubicBezTo>
                  <a:lnTo>
                    <a:pt x="1642" y="13955"/>
                  </a:lnTo>
                  <a:cubicBezTo>
                    <a:pt x="1642" y="16014"/>
                    <a:pt x="1542" y="17109"/>
                    <a:pt x="217" y="17109"/>
                  </a:cubicBezTo>
                  <a:lnTo>
                    <a:pt x="217" y="17311"/>
                  </a:lnTo>
                  <a:lnTo>
                    <a:pt x="7590" y="17311"/>
                  </a:lnTo>
                  <a:lnTo>
                    <a:pt x="7590" y="17109"/>
                  </a:lnTo>
                  <a:cubicBezTo>
                    <a:pt x="6265" y="17109"/>
                    <a:pt x="6164" y="16014"/>
                    <a:pt x="6164" y="13955"/>
                  </a:cubicBezTo>
                  <a:lnTo>
                    <a:pt x="6164" y="3428"/>
                  </a:lnTo>
                  <a:cubicBezTo>
                    <a:pt x="7158" y="2809"/>
                    <a:pt x="8325" y="2449"/>
                    <a:pt x="9232" y="2449"/>
                  </a:cubicBezTo>
                  <a:cubicBezTo>
                    <a:pt x="11335" y="2449"/>
                    <a:pt x="11723" y="3975"/>
                    <a:pt x="11723" y="6207"/>
                  </a:cubicBezTo>
                  <a:lnTo>
                    <a:pt x="11723" y="13955"/>
                  </a:lnTo>
                  <a:cubicBezTo>
                    <a:pt x="11723" y="16014"/>
                    <a:pt x="11623" y="17109"/>
                    <a:pt x="10298" y="17109"/>
                  </a:cubicBezTo>
                  <a:lnTo>
                    <a:pt x="10298" y="17311"/>
                  </a:lnTo>
                  <a:lnTo>
                    <a:pt x="17657" y="17311"/>
                  </a:lnTo>
                  <a:lnTo>
                    <a:pt x="17657" y="17109"/>
                  </a:lnTo>
                  <a:cubicBezTo>
                    <a:pt x="16332" y="17109"/>
                    <a:pt x="16245" y="16014"/>
                    <a:pt x="16245" y="13955"/>
                  </a:cubicBezTo>
                  <a:lnTo>
                    <a:pt x="16245" y="5041"/>
                  </a:lnTo>
                  <a:cubicBezTo>
                    <a:pt x="16245" y="1815"/>
                    <a:pt x="14820" y="0"/>
                    <a:pt x="12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4860200" y="2626700"/>
              <a:ext cx="399650" cy="626475"/>
            </a:xfrm>
            <a:custGeom>
              <a:rect b="b" l="l" r="r" t="t"/>
              <a:pathLst>
                <a:path extrusionOk="0" h="25059" w="15986">
                  <a:moveTo>
                    <a:pt x="7014" y="447"/>
                  </a:moveTo>
                  <a:cubicBezTo>
                    <a:pt x="9016" y="447"/>
                    <a:pt x="9635" y="2780"/>
                    <a:pt x="9635" y="5718"/>
                  </a:cubicBezTo>
                  <a:cubicBezTo>
                    <a:pt x="9635" y="8655"/>
                    <a:pt x="9016" y="11017"/>
                    <a:pt x="7014" y="11017"/>
                  </a:cubicBezTo>
                  <a:cubicBezTo>
                    <a:pt x="5012" y="11017"/>
                    <a:pt x="4364" y="8655"/>
                    <a:pt x="4364" y="5718"/>
                  </a:cubicBezTo>
                  <a:cubicBezTo>
                    <a:pt x="4364" y="2780"/>
                    <a:pt x="5041" y="447"/>
                    <a:pt x="7014" y="447"/>
                  </a:cubicBezTo>
                  <a:close/>
                  <a:moveTo>
                    <a:pt x="7043" y="0"/>
                  </a:moveTo>
                  <a:cubicBezTo>
                    <a:pt x="3068" y="0"/>
                    <a:pt x="418" y="2319"/>
                    <a:pt x="418" y="5775"/>
                  </a:cubicBezTo>
                  <a:cubicBezTo>
                    <a:pt x="418" y="8267"/>
                    <a:pt x="1714" y="10081"/>
                    <a:pt x="3874" y="10916"/>
                  </a:cubicBezTo>
                  <a:cubicBezTo>
                    <a:pt x="1844" y="12040"/>
                    <a:pt x="591" y="13048"/>
                    <a:pt x="591" y="14560"/>
                  </a:cubicBezTo>
                  <a:cubicBezTo>
                    <a:pt x="591" y="16043"/>
                    <a:pt x="1484" y="17181"/>
                    <a:pt x="3558" y="17181"/>
                  </a:cubicBezTo>
                  <a:lnTo>
                    <a:pt x="9822" y="17181"/>
                  </a:lnTo>
                  <a:cubicBezTo>
                    <a:pt x="12083" y="17181"/>
                    <a:pt x="13379" y="18247"/>
                    <a:pt x="13379" y="19932"/>
                  </a:cubicBezTo>
                  <a:cubicBezTo>
                    <a:pt x="13379" y="22351"/>
                    <a:pt x="11277" y="23806"/>
                    <a:pt x="8497" y="23806"/>
                  </a:cubicBezTo>
                  <a:cubicBezTo>
                    <a:pt x="5300" y="23806"/>
                    <a:pt x="3428" y="22193"/>
                    <a:pt x="3428" y="19802"/>
                  </a:cubicBezTo>
                  <a:cubicBezTo>
                    <a:pt x="3428" y="18924"/>
                    <a:pt x="3615" y="18247"/>
                    <a:pt x="4134" y="17541"/>
                  </a:cubicBezTo>
                  <a:lnTo>
                    <a:pt x="4004" y="17541"/>
                  </a:lnTo>
                  <a:lnTo>
                    <a:pt x="3457" y="17699"/>
                  </a:lnTo>
                  <a:cubicBezTo>
                    <a:pt x="1657" y="18218"/>
                    <a:pt x="1" y="19183"/>
                    <a:pt x="1" y="21156"/>
                  </a:cubicBezTo>
                  <a:cubicBezTo>
                    <a:pt x="1" y="23158"/>
                    <a:pt x="1916" y="25058"/>
                    <a:pt x="6078" y="25058"/>
                  </a:cubicBezTo>
                  <a:cubicBezTo>
                    <a:pt x="10859" y="25058"/>
                    <a:pt x="15986" y="22193"/>
                    <a:pt x="15986" y="17829"/>
                  </a:cubicBezTo>
                  <a:cubicBezTo>
                    <a:pt x="15986" y="14978"/>
                    <a:pt x="14056" y="13437"/>
                    <a:pt x="10499" y="13437"/>
                  </a:cubicBezTo>
                  <a:lnTo>
                    <a:pt x="4551" y="13437"/>
                  </a:lnTo>
                  <a:cubicBezTo>
                    <a:pt x="3558" y="13437"/>
                    <a:pt x="3198" y="13019"/>
                    <a:pt x="3198" y="12501"/>
                  </a:cubicBezTo>
                  <a:cubicBezTo>
                    <a:pt x="3198" y="11982"/>
                    <a:pt x="3457" y="11622"/>
                    <a:pt x="4263" y="11075"/>
                  </a:cubicBezTo>
                  <a:cubicBezTo>
                    <a:pt x="5070" y="11334"/>
                    <a:pt x="6006" y="11464"/>
                    <a:pt x="7014" y="11464"/>
                  </a:cubicBezTo>
                  <a:cubicBezTo>
                    <a:pt x="10989" y="11464"/>
                    <a:pt x="13595" y="9174"/>
                    <a:pt x="13595" y="5689"/>
                  </a:cubicBezTo>
                  <a:cubicBezTo>
                    <a:pt x="13595" y="4076"/>
                    <a:pt x="13048" y="2708"/>
                    <a:pt x="12054" y="1743"/>
                  </a:cubicBezTo>
                  <a:lnTo>
                    <a:pt x="12054" y="1743"/>
                  </a:lnTo>
                  <a:lnTo>
                    <a:pt x="15410" y="2060"/>
                  </a:lnTo>
                  <a:lnTo>
                    <a:pt x="15986" y="101"/>
                  </a:lnTo>
                  <a:lnTo>
                    <a:pt x="10729" y="778"/>
                  </a:lnTo>
                  <a:cubicBezTo>
                    <a:pt x="9693" y="288"/>
                    <a:pt x="8468" y="0"/>
                    <a:pt x="7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72" name="Google Shape;72;p15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/>
        </p:nvSpPr>
        <p:spPr>
          <a:xfrm>
            <a:off x="1009300" y="586925"/>
            <a:ext cx="5395800" cy="572700"/>
          </a:xfrm>
          <a:prstGeom prst="rect">
            <a:avLst/>
          </a:prstGeom>
          <a:noFill/>
          <a:ln cap="flat" cmpd="sng" w="9525">
            <a:solidFill>
              <a:srgbClr val="1080F2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28F3D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Blogg i 2022</a:t>
            </a:r>
            <a:endParaRPr sz="3000">
              <a:solidFill>
                <a:srgbClr val="28F3DF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1685450" y="1449375"/>
            <a:ext cx="6017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Trafikk:</a:t>
            </a: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128 050</a:t>
            </a:r>
            <a:endParaRPr b="1"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Antall klikk på CTA (Knapper som fører til registrering): </a:t>
            </a: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2 288</a:t>
            </a:r>
            <a:endParaRPr b="1"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Gjennomsnittlig tid per side: 76 sekunder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Fluktrate: 94,78%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89" name="Google Shape;189;p24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190" name="Google Shape;190;p24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93" name="Google Shape;193;p24"/>
          <p:cNvCxnSpPr/>
          <p:nvPr/>
        </p:nvCxnSpPr>
        <p:spPr>
          <a:xfrm>
            <a:off x="1009300" y="1361400"/>
            <a:ext cx="347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/>
        </p:nvSpPr>
        <p:spPr>
          <a:xfrm>
            <a:off x="1009300" y="586925"/>
            <a:ext cx="5395800" cy="572700"/>
          </a:xfrm>
          <a:prstGeom prst="rect">
            <a:avLst/>
          </a:prstGeom>
          <a:noFill/>
          <a:ln cap="flat" cmpd="sng" w="9525">
            <a:solidFill>
              <a:srgbClr val="1080F2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rgbClr val="28F3D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Beste b</a:t>
            </a:r>
            <a:r>
              <a:rPr lang="en-GB" sz="2100">
                <a:solidFill>
                  <a:srgbClr val="28F3D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logginnlegg i 2022 basert på trafikk</a:t>
            </a:r>
            <a:endParaRPr sz="2100">
              <a:solidFill>
                <a:srgbClr val="28F3DF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grpSp>
        <p:nvGrpSpPr>
          <p:cNvPr id="199" name="Google Shape;199;p25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200" name="Google Shape;200;p25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03" name="Google Shape;203;p25"/>
          <p:cNvCxnSpPr/>
          <p:nvPr/>
        </p:nvCxnSpPr>
        <p:spPr>
          <a:xfrm>
            <a:off x="1009300" y="1361400"/>
            <a:ext cx="347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4" name="Google Shape;2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300" y="1159625"/>
            <a:ext cx="5265466" cy="367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/>
        </p:nvSpPr>
        <p:spPr>
          <a:xfrm>
            <a:off x="1009300" y="586925"/>
            <a:ext cx="5395800" cy="572700"/>
          </a:xfrm>
          <a:prstGeom prst="rect">
            <a:avLst/>
          </a:prstGeom>
          <a:noFill/>
          <a:ln cap="flat" cmpd="sng" w="9525">
            <a:solidFill>
              <a:srgbClr val="1080F2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rgbClr val="28F3D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Beste blogginnlegg i 2022 basert på klikk</a:t>
            </a:r>
            <a:endParaRPr sz="2100">
              <a:solidFill>
                <a:srgbClr val="28F3DF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211" name="Google Shape;211;p26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14" name="Google Shape;214;p26"/>
          <p:cNvCxnSpPr/>
          <p:nvPr/>
        </p:nvCxnSpPr>
        <p:spPr>
          <a:xfrm>
            <a:off x="1009300" y="1361400"/>
            <a:ext cx="347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5" name="Google Shape;2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300" y="1159625"/>
            <a:ext cx="5732373" cy="367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F3DF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/>
          <p:nvPr/>
        </p:nvSpPr>
        <p:spPr>
          <a:xfrm rot="-2318814">
            <a:off x="5279224" y="-3850820"/>
            <a:ext cx="6442101" cy="8962350"/>
          </a:xfrm>
          <a:prstGeom prst="flowChartTerminator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7"/>
          <p:cNvSpPr txBox="1"/>
          <p:nvPr/>
        </p:nvSpPr>
        <p:spPr>
          <a:xfrm>
            <a:off x="1099100" y="2072400"/>
            <a:ext cx="7331400" cy="9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Landingssider</a:t>
            </a:r>
            <a:endParaRPr sz="6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222" name="Google Shape;222;p27"/>
          <p:cNvGrpSpPr/>
          <p:nvPr/>
        </p:nvGrpSpPr>
        <p:grpSpPr>
          <a:xfrm rot="5400000">
            <a:off x="-141901" y="587765"/>
            <a:ext cx="920063" cy="254291"/>
            <a:chOff x="2335300" y="2444875"/>
            <a:chExt cx="2924550" cy="808300"/>
          </a:xfrm>
        </p:grpSpPr>
        <p:sp>
          <p:nvSpPr>
            <p:cNvPr id="223" name="Google Shape;223;p27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3149325" y="2626700"/>
              <a:ext cx="294525" cy="442500"/>
            </a:xfrm>
            <a:custGeom>
              <a:rect b="b" l="l" r="r" t="t"/>
              <a:pathLst>
                <a:path extrusionOk="0" h="17700" w="11781">
                  <a:moveTo>
                    <a:pt x="6366" y="0"/>
                  </a:moveTo>
                  <a:cubicBezTo>
                    <a:pt x="3039" y="0"/>
                    <a:pt x="390" y="1901"/>
                    <a:pt x="390" y="5228"/>
                  </a:cubicBezTo>
                  <a:cubicBezTo>
                    <a:pt x="390" y="8295"/>
                    <a:pt x="2607" y="9491"/>
                    <a:pt x="4004" y="10240"/>
                  </a:cubicBezTo>
                  <a:lnTo>
                    <a:pt x="5257" y="10916"/>
                  </a:lnTo>
                  <a:cubicBezTo>
                    <a:pt x="7518" y="12112"/>
                    <a:pt x="8915" y="12789"/>
                    <a:pt x="8915" y="14531"/>
                  </a:cubicBezTo>
                  <a:cubicBezTo>
                    <a:pt x="8915" y="16375"/>
                    <a:pt x="7432" y="17239"/>
                    <a:pt x="5718" y="17239"/>
                  </a:cubicBezTo>
                  <a:cubicBezTo>
                    <a:pt x="2996" y="17239"/>
                    <a:pt x="1542" y="14819"/>
                    <a:pt x="188" y="12141"/>
                  </a:cubicBezTo>
                  <a:lnTo>
                    <a:pt x="1" y="12141"/>
                  </a:lnTo>
                  <a:lnTo>
                    <a:pt x="289" y="16821"/>
                  </a:lnTo>
                  <a:cubicBezTo>
                    <a:pt x="1513" y="17368"/>
                    <a:pt x="3515" y="17699"/>
                    <a:pt x="5099" y="17699"/>
                  </a:cubicBezTo>
                  <a:cubicBezTo>
                    <a:pt x="9073" y="17699"/>
                    <a:pt x="11781" y="15568"/>
                    <a:pt x="11781" y="12141"/>
                  </a:cubicBezTo>
                  <a:cubicBezTo>
                    <a:pt x="11781" y="9015"/>
                    <a:pt x="9491" y="7950"/>
                    <a:pt x="7302" y="6783"/>
                  </a:cubicBezTo>
                  <a:lnTo>
                    <a:pt x="6035" y="6106"/>
                  </a:lnTo>
                  <a:cubicBezTo>
                    <a:pt x="4739" y="5430"/>
                    <a:pt x="3255" y="4652"/>
                    <a:pt x="3255" y="2909"/>
                  </a:cubicBezTo>
                  <a:cubicBezTo>
                    <a:pt x="3255" y="1484"/>
                    <a:pt x="4263" y="447"/>
                    <a:pt x="5934" y="447"/>
                  </a:cubicBezTo>
                  <a:cubicBezTo>
                    <a:pt x="8137" y="447"/>
                    <a:pt x="9722" y="2391"/>
                    <a:pt x="10787" y="4710"/>
                  </a:cubicBezTo>
                  <a:lnTo>
                    <a:pt x="10974" y="4710"/>
                  </a:lnTo>
                  <a:lnTo>
                    <a:pt x="10974" y="807"/>
                  </a:lnTo>
                  <a:cubicBezTo>
                    <a:pt x="9650" y="288"/>
                    <a:pt x="7648" y="0"/>
                    <a:pt x="6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3452825" y="2626700"/>
              <a:ext cx="429550" cy="616750"/>
            </a:xfrm>
            <a:custGeom>
              <a:rect b="b" l="l" r="r" t="t"/>
              <a:pathLst>
                <a:path extrusionOk="0" h="24670" w="17182">
                  <a:moveTo>
                    <a:pt x="8815" y="2002"/>
                  </a:moveTo>
                  <a:cubicBezTo>
                    <a:pt x="11464" y="2002"/>
                    <a:pt x="12400" y="5329"/>
                    <a:pt x="12400" y="9692"/>
                  </a:cubicBezTo>
                  <a:cubicBezTo>
                    <a:pt x="12400" y="13595"/>
                    <a:pt x="11493" y="17239"/>
                    <a:pt x="8915" y="17239"/>
                  </a:cubicBezTo>
                  <a:cubicBezTo>
                    <a:pt x="7000" y="17239"/>
                    <a:pt x="6165" y="15208"/>
                    <a:pt x="6165" y="12270"/>
                  </a:cubicBezTo>
                  <a:lnTo>
                    <a:pt x="6165" y="3197"/>
                  </a:lnTo>
                  <a:cubicBezTo>
                    <a:pt x="6942" y="2521"/>
                    <a:pt x="7850" y="2002"/>
                    <a:pt x="8815" y="2002"/>
                  </a:cubicBezTo>
                  <a:close/>
                  <a:moveTo>
                    <a:pt x="10917" y="0"/>
                  </a:moveTo>
                  <a:cubicBezTo>
                    <a:pt x="8872" y="0"/>
                    <a:pt x="7302" y="1167"/>
                    <a:pt x="6165" y="2650"/>
                  </a:cubicBezTo>
                  <a:lnTo>
                    <a:pt x="6165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74"/>
                    <a:pt x="1643" y="2650"/>
                    <a:pt x="1643" y="4710"/>
                  </a:cubicBezTo>
                  <a:lnTo>
                    <a:pt x="1643" y="21314"/>
                  </a:lnTo>
                  <a:cubicBezTo>
                    <a:pt x="1643" y="23374"/>
                    <a:pt x="1542" y="24482"/>
                    <a:pt x="217" y="24482"/>
                  </a:cubicBezTo>
                  <a:lnTo>
                    <a:pt x="217" y="24670"/>
                  </a:lnTo>
                  <a:lnTo>
                    <a:pt x="7590" y="24670"/>
                  </a:lnTo>
                  <a:lnTo>
                    <a:pt x="7590" y="24482"/>
                  </a:lnTo>
                  <a:cubicBezTo>
                    <a:pt x="6266" y="24482"/>
                    <a:pt x="6165" y="23374"/>
                    <a:pt x="6165" y="21314"/>
                  </a:cubicBezTo>
                  <a:lnTo>
                    <a:pt x="6165" y="17181"/>
                  </a:lnTo>
                  <a:cubicBezTo>
                    <a:pt x="6942" y="17498"/>
                    <a:pt x="7806" y="17699"/>
                    <a:pt x="8786" y="17699"/>
                  </a:cubicBezTo>
                  <a:cubicBezTo>
                    <a:pt x="13754" y="17699"/>
                    <a:pt x="17182" y="14042"/>
                    <a:pt x="17182" y="8339"/>
                  </a:cubicBezTo>
                  <a:cubicBezTo>
                    <a:pt x="17182" y="3255"/>
                    <a:pt x="14431" y="0"/>
                    <a:pt x="10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3893150" y="2626700"/>
              <a:ext cx="301725" cy="432775"/>
            </a:xfrm>
            <a:custGeom>
              <a:rect b="b" l="l" r="r" t="t"/>
              <a:pathLst>
                <a:path extrusionOk="0" h="17311" w="12069">
                  <a:moveTo>
                    <a:pt x="10744" y="0"/>
                  </a:moveTo>
                  <a:cubicBezTo>
                    <a:pt x="9001" y="0"/>
                    <a:pt x="7590" y="1455"/>
                    <a:pt x="6164" y="3485"/>
                  </a:cubicBezTo>
                  <a:lnTo>
                    <a:pt x="6164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74"/>
                    <a:pt x="1642" y="2650"/>
                    <a:pt x="1642" y="4710"/>
                  </a:cubicBezTo>
                  <a:lnTo>
                    <a:pt x="1642" y="13955"/>
                  </a:lnTo>
                  <a:cubicBezTo>
                    <a:pt x="1642" y="16014"/>
                    <a:pt x="1542" y="17109"/>
                    <a:pt x="217" y="17109"/>
                  </a:cubicBezTo>
                  <a:lnTo>
                    <a:pt x="217" y="17311"/>
                  </a:lnTo>
                  <a:lnTo>
                    <a:pt x="7590" y="17311"/>
                  </a:lnTo>
                  <a:lnTo>
                    <a:pt x="7590" y="17109"/>
                  </a:lnTo>
                  <a:cubicBezTo>
                    <a:pt x="6265" y="17109"/>
                    <a:pt x="6164" y="16014"/>
                    <a:pt x="6164" y="13955"/>
                  </a:cubicBezTo>
                  <a:lnTo>
                    <a:pt x="6164" y="3817"/>
                  </a:lnTo>
                  <a:cubicBezTo>
                    <a:pt x="6841" y="3169"/>
                    <a:pt x="7489" y="2967"/>
                    <a:pt x="8065" y="2967"/>
                  </a:cubicBezTo>
                  <a:cubicBezTo>
                    <a:pt x="9001" y="2967"/>
                    <a:pt x="10096" y="3457"/>
                    <a:pt x="10946" y="4393"/>
                  </a:cubicBezTo>
                  <a:lnTo>
                    <a:pt x="11133" y="4393"/>
                  </a:lnTo>
                  <a:lnTo>
                    <a:pt x="12069" y="260"/>
                  </a:lnTo>
                  <a:cubicBezTo>
                    <a:pt x="11623" y="58"/>
                    <a:pt x="11162" y="0"/>
                    <a:pt x="10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4207100" y="2628125"/>
              <a:ext cx="189775" cy="431350"/>
            </a:xfrm>
            <a:custGeom>
              <a:rect b="b" l="l" r="r" t="t"/>
              <a:pathLst>
                <a:path extrusionOk="0" h="17254" w="7591">
                  <a:moveTo>
                    <a:pt x="6035" y="1"/>
                  </a:moveTo>
                  <a:lnTo>
                    <a:pt x="1" y="1427"/>
                  </a:lnTo>
                  <a:lnTo>
                    <a:pt x="1" y="1628"/>
                  </a:lnTo>
                  <a:cubicBezTo>
                    <a:pt x="1095" y="2017"/>
                    <a:pt x="1657" y="2593"/>
                    <a:pt x="1657" y="4653"/>
                  </a:cubicBezTo>
                  <a:lnTo>
                    <a:pt x="1657" y="13898"/>
                  </a:lnTo>
                  <a:cubicBezTo>
                    <a:pt x="1657" y="15957"/>
                    <a:pt x="1556" y="17052"/>
                    <a:pt x="231" y="17052"/>
                  </a:cubicBezTo>
                  <a:lnTo>
                    <a:pt x="231" y="17254"/>
                  </a:lnTo>
                  <a:lnTo>
                    <a:pt x="7590" y="17254"/>
                  </a:lnTo>
                  <a:lnTo>
                    <a:pt x="7590" y="17052"/>
                  </a:lnTo>
                  <a:cubicBezTo>
                    <a:pt x="6265" y="17052"/>
                    <a:pt x="6164" y="15957"/>
                    <a:pt x="6164" y="13898"/>
                  </a:cubicBezTo>
                  <a:lnTo>
                    <a:pt x="6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4235550" y="2444875"/>
              <a:ext cx="128200" cy="128550"/>
            </a:xfrm>
            <a:custGeom>
              <a:rect b="b" l="l" r="r" t="t"/>
              <a:pathLst>
                <a:path extrusionOk="0" h="5142" w="5128">
                  <a:moveTo>
                    <a:pt x="2578" y="1"/>
                  </a:moveTo>
                  <a:cubicBezTo>
                    <a:pt x="1124" y="1"/>
                    <a:pt x="0" y="1167"/>
                    <a:pt x="0" y="2564"/>
                  </a:cubicBezTo>
                  <a:cubicBezTo>
                    <a:pt x="0" y="4004"/>
                    <a:pt x="1124" y="5142"/>
                    <a:pt x="2578" y="5142"/>
                  </a:cubicBezTo>
                  <a:cubicBezTo>
                    <a:pt x="3961" y="5142"/>
                    <a:pt x="5127" y="4004"/>
                    <a:pt x="5127" y="2564"/>
                  </a:cubicBezTo>
                  <a:cubicBezTo>
                    <a:pt x="5127" y="1167"/>
                    <a:pt x="3961" y="1"/>
                    <a:pt x="2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4412675" y="2626700"/>
              <a:ext cx="441425" cy="432775"/>
            </a:xfrm>
            <a:custGeom>
              <a:rect b="b" l="l" r="r" t="t"/>
              <a:pathLst>
                <a:path extrusionOk="0" h="17311" w="17657">
                  <a:moveTo>
                    <a:pt x="12040" y="0"/>
                  </a:moveTo>
                  <a:cubicBezTo>
                    <a:pt x="9851" y="0"/>
                    <a:pt x="7777" y="1484"/>
                    <a:pt x="6164" y="3097"/>
                  </a:cubicBezTo>
                  <a:lnTo>
                    <a:pt x="6164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60"/>
                    <a:pt x="1642" y="2650"/>
                    <a:pt x="1642" y="4710"/>
                  </a:cubicBezTo>
                  <a:lnTo>
                    <a:pt x="1642" y="13955"/>
                  </a:lnTo>
                  <a:cubicBezTo>
                    <a:pt x="1642" y="16014"/>
                    <a:pt x="1542" y="17109"/>
                    <a:pt x="217" y="17109"/>
                  </a:cubicBezTo>
                  <a:lnTo>
                    <a:pt x="217" y="17311"/>
                  </a:lnTo>
                  <a:lnTo>
                    <a:pt x="7590" y="17311"/>
                  </a:lnTo>
                  <a:lnTo>
                    <a:pt x="7590" y="17109"/>
                  </a:lnTo>
                  <a:cubicBezTo>
                    <a:pt x="6265" y="17109"/>
                    <a:pt x="6164" y="16014"/>
                    <a:pt x="6164" y="13955"/>
                  </a:cubicBezTo>
                  <a:lnTo>
                    <a:pt x="6164" y="3428"/>
                  </a:lnTo>
                  <a:cubicBezTo>
                    <a:pt x="7158" y="2809"/>
                    <a:pt x="8325" y="2449"/>
                    <a:pt x="9232" y="2449"/>
                  </a:cubicBezTo>
                  <a:cubicBezTo>
                    <a:pt x="11335" y="2449"/>
                    <a:pt x="11723" y="3975"/>
                    <a:pt x="11723" y="6207"/>
                  </a:cubicBezTo>
                  <a:lnTo>
                    <a:pt x="11723" y="13955"/>
                  </a:lnTo>
                  <a:cubicBezTo>
                    <a:pt x="11723" y="16014"/>
                    <a:pt x="11623" y="17109"/>
                    <a:pt x="10298" y="17109"/>
                  </a:cubicBezTo>
                  <a:lnTo>
                    <a:pt x="10298" y="17311"/>
                  </a:lnTo>
                  <a:lnTo>
                    <a:pt x="17657" y="17311"/>
                  </a:lnTo>
                  <a:lnTo>
                    <a:pt x="17657" y="17109"/>
                  </a:lnTo>
                  <a:cubicBezTo>
                    <a:pt x="16332" y="17109"/>
                    <a:pt x="16245" y="16014"/>
                    <a:pt x="16245" y="13955"/>
                  </a:cubicBezTo>
                  <a:lnTo>
                    <a:pt x="16245" y="5041"/>
                  </a:lnTo>
                  <a:cubicBezTo>
                    <a:pt x="16245" y="1815"/>
                    <a:pt x="14820" y="0"/>
                    <a:pt x="12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4860200" y="2626700"/>
              <a:ext cx="399650" cy="626475"/>
            </a:xfrm>
            <a:custGeom>
              <a:rect b="b" l="l" r="r" t="t"/>
              <a:pathLst>
                <a:path extrusionOk="0" h="25059" w="15986">
                  <a:moveTo>
                    <a:pt x="7014" y="447"/>
                  </a:moveTo>
                  <a:cubicBezTo>
                    <a:pt x="9016" y="447"/>
                    <a:pt x="9635" y="2780"/>
                    <a:pt x="9635" y="5718"/>
                  </a:cubicBezTo>
                  <a:cubicBezTo>
                    <a:pt x="9635" y="8655"/>
                    <a:pt x="9016" y="11017"/>
                    <a:pt x="7014" y="11017"/>
                  </a:cubicBezTo>
                  <a:cubicBezTo>
                    <a:pt x="5012" y="11017"/>
                    <a:pt x="4364" y="8655"/>
                    <a:pt x="4364" y="5718"/>
                  </a:cubicBezTo>
                  <a:cubicBezTo>
                    <a:pt x="4364" y="2780"/>
                    <a:pt x="5041" y="447"/>
                    <a:pt x="7014" y="447"/>
                  </a:cubicBezTo>
                  <a:close/>
                  <a:moveTo>
                    <a:pt x="7043" y="0"/>
                  </a:moveTo>
                  <a:cubicBezTo>
                    <a:pt x="3068" y="0"/>
                    <a:pt x="418" y="2319"/>
                    <a:pt x="418" y="5775"/>
                  </a:cubicBezTo>
                  <a:cubicBezTo>
                    <a:pt x="418" y="8267"/>
                    <a:pt x="1714" y="10081"/>
                    <a:pt x="3874" y="10916"/>
                  </a:cubicBezTo>
                  <a:cubicBezTo>
                    <a:pt x="1844" y="12040"/>
                    <a:pt x="591" y="13048"/>
                    <a:pt x="591" y="14560"/>
                  </a:cubicBezTo>
                  <a:cubicBezTo>
                    <a:pt x="591" y="16043"/>
                    <a:pt x="1484" y="17181"/>
                    <a:pt x="3558" y="17181"/>
                  </a:cubicBezTo>
                  <a:lnTo>
                    <a:pt x="9822" y="17181"/>
                  </a:lnTo>
                  <a:cubicBezTo>
                    <a:pt x="12083" y="17181"/>
                    <a:pt x="13379" y="18247"/>
                    <a:pt x="13379" y="19932"/>
                  </a:cubicBezTo>
                  <a:cubicBezTo>
                    <a:pt x="13379" y="22351"/>
                    <a:pt x="11277" y="23806"/>
                    <a:pt x="8497" y="23806"/>
                  </a:cubicBezTo>
                  <a:cubicBezTo>
                    <a:pt x="5300" y="23806"/>
                    <a:pt x="3428" y="22193"/>
                    <a:pt x="3428" y="19802"/>
                  </a:cubicBezTo>
                  <a:cubicBezTo>
                    <a:pt x="3428" y="18924"/>
                    <a:pt x="3615" y="18247"/>
                    <a:pt x="4134" y="17541"/>
                  </a:cubicBezTo>
                  <a:lnTo>
                    <a:pt x="4004" y="17541"/>
                  </a:lnTo>
                  <a:lnTo>
                    <a:pt x="3457" y="17699"/>
                  </a:lnTo>
                  <a:cubicBezTo>
                    <a:pt x="1657" y="18218"/>
                    <a:pt x="1" y="19183"/>
                    <a:pt x="1" y="21156"/>
                  </a:cubicBezTo>
                  <a:cubicBezTo>
                    <a:pt x="1" y="23158"/>
                    <a:pt x="1916" y="25058"/>
                    <a:pt x="6078" y="25058"/>
                  </a:cubicBezTo>
                  <a:cubicBezTo>
                    <a:pt x="10859" y="25058"/>
                    <a:pt x="15986" y="22193"/>
                    <a:pt x="15986" y="17829"/>
                  </a:cubicBezTo>
                  <a:cubicBezTo>
                    <a:pt x="15986" y="14978"/>
                    <a:pt x="14056" y="13437"/>
                    <a:pt x="10499" y="13437"/>
                  </a:cubicBezTo>
                  <a:lnTo>
                    <a:pt x="4551" y="13437"/>
                  </a:lnTo>
                  <a:cubicBezTo>
                    <a:pt x="3558" y="13437"/>
                    <a:pt x="3198" y="13019"/>
                    <a:pt x="3198" y="12501"/>
                  </a:cubicBezTo>
                  <a:cubicBezTo>
                    <a:pt x="3198" y="11982"/>
                    <a:pt x="3457" y="11622"/>
                    <a:pt x="4263" y="11075"/>
                  </a:cubicBezTo>
                  <a:cubicBezTo>
                    <a:pt x="5070" y="11334"/>
                    <a:pt x="6006" y="11464"/>
                    <a:pt x="7014" y="11464"/>
                  </a:cubicBezTo>
                  <a:cubicBezTo>
                    <a:pt x="10989" y="11464"/>
                    <a:pt x="13595" y="9174"/>
                    <a:pt x="13595" y="5689"/>
                  </a:cubicBezTo>
                  <a:cubicBezTo>
                    <a:pt x="13595" y="4076"/>
                    <a:pt x="13048" y="2708"/>
                    <a:pt x="12054" y="1743"/>
                  </a:cubicBezTo>
                  <a:lnTo>
                    <a:pt x="12054" y="1743"/>
                  </a:lnTo>
                  <a:lnTo>
                    <a:pt x="15410" y="2060"/>
                  </a:lnTo>
                  <a:lnTo>
                    <a:pt x="15986" y="101"/>
                  </a:lnTo>
                  <a:lnTo>
                    <a:pt x="10729" y="778"/>
                  </a:lnTo>
                  <a:cubicBezTo>
                    <a:pt x="9693" y="288"/>
                    <a:pt x="8468" y="0"/>
                    <a:pt x="7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27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234" name="Google Shape;234;p27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/>
        </p:nvSpPr>
        <p:spPr>
          <a:xfrm>
            <a:off x="1009300" y="586925"/>
            <a:ext cx="5395800" cy="572700"/>
          </a:xfrm>
          <a:prstGeom prst="rect">
            <a:avLst/>
          </a:prstGeom>
          <a:noFill/>
          <a:ln cap="flat" cmpd="sng" w="9525">
            <a:solidFill>
              <a:srgbClr val="1080F2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28F3D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Landingssider</a:t>
            </a:r>
            <a:endParaRPr sz="3000">
              <a:solidFill>
                <a:srgbClr val="28F3DF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466950" y="1449375"/>
            <a:ext cx="60177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Antall økter: 4 163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Antall registeringer: 821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Nye kontakter: 670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Utfylt</a:t>
            </a: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skjema/økter: 19,72%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Fluktrate: 71,92%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43" name="Google Shape;243;p28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244" name="Google Shape;244;p28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47" name="Google Shape;247;p28"/>
          <p:cNvCxnSpPr/>
          <p:nvPr/>
        </p:nvCxnSpPr>
        <p:spPr>
          <a:xfrm>
            <a:off x="1009300" y="1361400"/>
            <a:ext cx="347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8" name="Google Shape;2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563" y="2700800"/>
            <a:ext cx="5447871" cy="220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8"/>
          <p:cNvSpPr txBox="1"/>
          <p:nvPr/>
        </p:nvSpPr>
        <p:spPr>
          <a:xfrm>
            <a:off x="6306825" y="1337575"/>
            <a:ext cx="25557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Registreringer, mao. De som fyller ut skjema, viser at flere kommer tilbake for å lese en e-bok eller ta kontakt flere ganger. </a:t>
            </a:r>
            <a:endParaRPr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Av 821 skjemaer har 670 vært nye kontakter. Dette er et </a:t>
            </a:r>
            <a:r>
              <a:rPr lang="en-GB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kvalitetstegn</a:t>
            </a:r>
            <a:r>
              <a:rPr lang="en-GB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både på innholdet og leveransene en kunde får.</a:t>
            </a:r>
            <a:endParaRPr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19,72% av alle som er på en av våre landingssider </a:t>
            </a:r>
            <a:r>
              <a:rPr lang="en-GB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registrerer</a:t>
            </a:r>
            <a:r>
              <a:rPr lang="en-GB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seg, dette tyder på at vi henter inn en større andel riktig trafikk til nettsidene.</a:t>
            </a:r>
            <a:endParaRPr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/>
          <p:nvPr/>
        </p:nvSpPr>
        <p:spPr>
          <a:xfrm>
            <a:off x="1009300" y="586925"/>
            <a:ext cx="5395800" cy="572700"/>
          </a:xfrm>
          <a:prstGeom prst="rect">
            <a:avLst/>
          </a:prstGeom>
          <a:noFill/>
          <a:ln cap="flat" cmpd="sng" w="9525">
            <a:solidFill>
              <a:srgbClr val="1080F2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28F3D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Landingssider</a:t>
            </a:r>
            <a:endParaRPr sz="3000">
              <a:solidFill>
                <a:srgbClr val="28F3DF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grpSp>
        <p:nvGrpSpPr>
          <p:cNvPr id="255" name="Google Shape;255;p29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256" name="Google Shape;256;p29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59" name="Google Shape;259;p29"/>
          <p:cNvCxnSpPr/>
          <p:nvPr/>
        </p:nvCxnSpPr>
        <p:spPr>
          <a:xfrm>
            <a:off x="1009300" y="1361400"/>
            <a:ext cx="347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0" name="Google Shape;2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75" y="1159625"/>
            <a:ext cx="5175903" cy="367907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9"/>
          <p:cNvSpPr txBox="1"/>
          <p:nvPr/>
        </p:nvSpPr>
        <p:spPr>
          <a:xfrm>
            <a:off x="5788400" y="1159625"/>
            <a:ext cx="26157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Her kan du se hvordan hver enkelt landingsside presterer. </a:t>
            </a:r>
            <a:endParaRPr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-"/>
            </a:pPr>
            <a:r>
              <a:rPr lang="en-GB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Vinterhage presterer best. Stor interesse koblet til dette.</a:t>
            </a:r>
            <a:endParaRPr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-"/>
            </a:pPr>
            <a:r>
              <a:rPr lang="en-GB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Deretter følger Interiørglass og glassrekkverk.</a:t>
            </a:r>
            <a:endParaRPr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-"/>
            </a:pPr>
            <a:r>
              <a:rPr lang="en-GB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Relativt få er interessert i speil, noe som kan være knyttet til at en leser heller søker et standard speil og ikke noe tilpasset.</a:t>
            </a:r>
            <a:endParaRPr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-"/>
            </a:pPr>
            <a:r>
              <a:rPr lang="en-GB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Vinduer henter inn størst andel nye kontakter basert på hvor mange som ser dem. En tydelig “inngang” for de som er ukjent med Glassfagkjeden.</a:t>
            </a:r>
            <a:endParaRPr sz="11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F3DF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/>
          <p:nvPr/>
        </p:nvSpPr>
        <p:spPr>
          <a:xfrm rot="-2318814">
            <a:off x="5279224" y="-3850820"/>
            <a:ext cx="6442101" cy="8962350"/>
          </a:xfrm>
          <a:prstGeom prst="flowChartTerminator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0"/>
          <p:cNvSpPr txBox="1"/>
          <p:nvPr/>
        </p:nvSpPr>
        <p:spPr>
          <a:xfrm>
            <a:off x="1099100" y="2072400"/>
            <a:ext cx="7331400" cy="9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Kontakter</a:t>
            </a:r>
            <a:endParaRPr sz="6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268" name="Google Shape;268;p30"/>
          <p:cNvGrpSpPr/>
          <p:nvPr/>
        </p:nvGrpSpPr>
        <p:grpSpPr>
          <a:xfrm rot="5400000">
            <a:off x="-141901" y="587765"/>
            <a:ext cx="920063" cy="254291"/>
            <a:chOff x="2335300" y="2444875"/>
            <a:chExt cx="2924550" cy="808300"/>
          </a:xfrm>
        </p:grpSpPr>
        <p:sp>
          <p:nvSpPr>
            <p:cNvPr id="269" name="Google Shape;269;p30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3149325" y="2626700"/>
              <a:ext cx="294525" cy="442500"/>
            </a:xfrm>
            <a:custGeom>
              <a:rect b="b" l="l" r="r" t="t"/>
              <a:pathLst>
                <a:path extrusionOk="0" h="17700" w="11781">
                  <a:moveTo>
                    <a:pt x="6366" y="0"/>
                  </a:moveTo>
                  <a:cubicBezTo>
                    <a:pt x="3039" y="0"/>
                    <a:pt x="390" y="1901"/>
                    <a:pt x="390" y="5228"/>
                  </a:cubicBezTo>
                  <a:cubicBezTo>
                    <a:pt x="390" y="8295"/>
                    <a:pt x="2607" y="9491"/>
                    <a:pt x="4004" y="10240"/>
                  </a:cubicBezTo>
                  <a:lnTo>
                    <a:pt x="5257" y="10916"/>
                  </a:lnTo>
                  <a:cubicBezTo>
                    <a:pt x="7518" y="12112"/>
                    <a:pt x="8915" y="12789"/>
                    <a:pt x="8915" y="14531"/>
                  </a:cubicBezTo>
                  <a:cubicBezTo>
                    <a:pt x="8915" y="16375"/>
                    <a:pt x="7432" y="17239"/>
                    <a:pt x="5718" y="17239"/>
                  </a:cubicBezTo>
                  <a:cubicBezTo>
                    <a:pt x="2996" y="17239"/>
                    <a:pt x="1542" y="14819"/>
                    <a:pt x="188" y="12141"/>
                  </a:cubicBezTo>
                  <a:lnTo>
                    <a:pt x="1" y="12141"/>
                  </a:lnTo>
                  <a:lnTo>
                    <a:pt x="289" y="16821"/>
                  </a:lnTo>
                  <a:cubicBezTo>
                    <a:pt x="1513" y="17368"/>
                    <a:pt x="3515" y="17699"/>
                    <a:pt x="5099" y="17699"/>
                  </a:cubicBezTo>
                  <a:cubicBezTo>
                    <a:pt x="9073" y="17699"/>
                    <a:pt x="11781" y="15568"/>
                    <a:pt x="11781" y="12141"/>
                  </a:cubicBezTo>
                  <a:cubicBezTo>
                    <a:pt x="11781" y="9015"/>
                    <a:pt x="9491" y="7950"/>
                    <a:pt x="7302" y="6783"/>
                  </a:cubicBezTo>
                  <a:lnTo>
                    <a:pt x="6035" y="6106"/>
                  </a:lnTo>
                  <a:cubicBezTo>
                    <a:pt x="4739" y="5430"/>
                    <a:pt x="3255" y="4652"/>
                    <a:pt x="3255" y="2909"/>
                  </a:cubicBezTo>
                  <a:cubicBezTo>
                    <a:pt x="3255" y="1484"/>
                    <a:pt x="4263" y="447"/>
                    <a:pt x="5934" y="447"/>
                  </a:cubicBezTo>
                  <a:cubicBezTo>
                    <a:pt x="8137" y="447"/>
                    <a:pt x="9722" y="2391"/>
                    <a:pt x="10787" y="4710"/>
                  </a:cubicBezTo>
                  <a:lnTo>
                    <a:pt x="10974" y="4710"/>
                  </a:lnTo>
                  <a:lnTo>
                    <a:pt x="10974" y="807"/>
                  </a:lnTo>
                  <a:cubicBezTo>
                    <a:pt x="9650" y="288"/>
                    <a:pt x="7648" y="0"/>
                    <a:pt x="6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3452825" y="2626700"/>
              <a:ext cx="429550" cy="616750"/>
            </a:xfrm>
            <a:custGeom>
              <a:rect b="b" l="l" r="r" t="t"/>
              <a:pathLst>
                <a:path extrusionOk="0" h="24670" w="17182">
                  <a:moveTo>
                    <a:pt x="8815" y="2002"/>
                  </a:moveTo>
                  <a:cubicBezTo>
                    <a:pt x="11464" y="2002"/>
                    <a:pt x="12400" y="5329"/>
                    <a:pt x="12400" y="9692"/>
                  </a:cubicBezTo>
                  <a:cubicBezTo>
                    <a:pt x="12400" y="13595"/>
                    <a:pt x="11493" y="17239"/>
                    <a:pt x="8915" y="17239"/>
                  </a:cubicBezTo>
                  <a:cubicBezTo>
                    <a:pt x="7000" y="17239"/>
                    <a:pt x="6165" y="15208"/>
                    <a:pt x="6165" y="12270"/>
                  </a:cubicBezTo>
                  <a:lnTo>
                    <a:pt x="6165" y="3197"/>
                  </a:lnTo>
                  <a:cubicBezTo>
                    <a:pt x="6942" y="2521"/>
                    <a:pt x="7850" y="2002"/>
                    <a:pt x="8815" y="2002"/>
                  </a:cubicBezTo>
                  <a:close/>
                  <a:moveTo>
                    <a:pt x="10917" y="0"/>
                  </a:moveTo>
                  <a:cubicBezTo>
                    <a:pt x="8872" y="0"/>
                    <a:pt x="7302" y="1167"/>
                    <a:pt x="6165" y="2650"/>
                  </a:cubicBezTo>
                  <a:lnTo>
                    <a:pt x="6165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74"/>
                    <a:pt x="1643" y="2650"/>
                    <a:pt x="1643" y="4710"/>
                  </a:cubicBezTo>
                  <a:lnTo>
                    <a:pt x="1643" y="21314"/>
                  </a:lnTo>
                  <a:cubicBezTo>
                    <a:pt x="1643" y="23374"/>
                    <a:pt x="1542" y="24482"/>
                    <a:pt x="217" y="24482"/>
                  </a:cubicBezTo>
                  <a:lnTo>
                    <a:pt x="217" y="24670"/>
                  </a:lnTo>
                  <a:lnTo>
                    <a:pt x="7590" y="24670"/>
                  </a:lnTo>
                  <a:lnTo>
                    <a:pt x="7590" y="24482"/>
                  </a:lnTo>
                  <a:cubicBezTo>
                    <a:pt x="6266" y="24482"/>
                    <a:pt x="6165" y="23374"/>
                    <a:pt x="6165" y="21314"/>
                  </a:cubicBezTo>
                  <a:lnTo>
                    <a:pt x="6165" y="17181"/>
                  </a:lnTo>
                  <a:cubicBezTo>
                    <a:pt x="6942" y="17498"/>
                    <a:pt x="7806" y="17699"/>
                    <a:pt x="8786" y="17699"/>
                  </a:cubicBezTo>
                  <a:cubicBezTo>
                    <a:pt x="13754" y="17699"/>
                    <a:pt x="17182" y="14042"/>
                    <a:pt x="17182" y="8339"/>
                  </a:cubicBezTo>
                  <a:cubicBezTo>
                    <a:pt x="17182" y="3255"/>
                    <a:pt x="14431" y="0"/>
                    <a:pt x="10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3893150" y="2626700"/>
              <a:ext cx="301725" cy="432775"/>
            </a:xfrm>
            <a:custGeom>
              <a:rect b="b" l="l" r="r" t="t"/>
              <a:pathLst>
                <a:path extrusionOk="0" h="17311" w="12069">
                  <a:moveTo>
                    <a:pt x="10744" y="0"/>
                  </a:moveTo>
                  <a:cubicBezTo>
                    <a:pt x="9001" y="0"/>
                    <a:pt x="7590" y="1455"/>
                    <a:pt x="6164" y="3485"/>
                  </a:cubicBezTo>
                  <a:lnTo>
                    <a:pt x="6164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74"/>
                    <a:pt x="1642" y="2650"/>
                    <a:pt x="1642" y="4710"/>
                  </a:cubicBezTo>
                  <a:lnTo>
                    <a:pt x="1642" y="13955"/>
                  </a:lnTo>
                  <a:cubicBezTo>
                    <a:pt x="1642" y="16014"/>
                    <a:pt x="1542" y="17109"/>
                    <a:pt x="217" y="17109"/>
                  </a:cubicBezTo>
                  <a:lnTo>
                    <a:pt x="217" y="17311"/>
                  </a:lnTo>
                  <a:lnTo>
                    <a:pt x="7590" y="17311"/>
                  </a:lnTo>
                  <a:lnTo>
                    <a:pt x="7590" y="17109"/>
                  </a:lnTo>
                  <a:cubicBezTo>
                    <a:pt x="6265" y="17109"/>
                    <a:pt x="6164" y="16014"/>
                    <a:pt x="6164" y="13955"/>
                  </a:cubicBezTo>
                  <a:lnTo>
                    <a:pt x="6164" y="3817"/>
                  </a:lnTo>
                  <a:cubicBezTo>
                    <a:pt x="6841" y="3169"/>
                    <a:pt x="7489" y="2967"/>
                    <a:pt x="8065" y="2967"/>
                  </a:cubicBezTo>
                  <a:cubicBezTo>
                    <a:pt x="9001" y="2967"/>
                    <a:pt x="10096" y="3457"/>
                    <a:pt x="10946" y="4393"/>
                  </a:cubicBezTo>
                  <a:lnTo>
                    <a:pt x="11133" y="4393"/>
                  </a:lnTo>
                  <a:lnTo>
                    <a:pt x="12069" y="260"/>
                  </a:lnTo>
                  <a:cubicBezTo>
                    <a:pt x="11623" y="58"/>
                    <a:pt x="11162" y="0"/>
                    <a:pt x="10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4207100" y="2628125"/>
              <a:ext cx="189775" cy="431350"/>
            </a:xfrm>
            <a:custGeom>
              <a:rect b="b" l="l" r="r" t="t"/>
              <a:pathLst>
                <a:path extrusionOk="0" h="17254" w="7591">
                  <a:moveTo>
                    <a:pt x="6035" y="1"/>
                  </a:moveTo>
                  <a:lnTo>
                    <a:pt x="1" y="1427"/>
                  </a:lnTo>
                  <a:lnTo>
                    <a:pt x="1" y="1628"/>
                  </a:lnTo>
                  <a:cubicBezTo>
                    <a:pt x="1095" y="2017"/>
                    <a:pt x="1657" y="2593"/>
                    <a:pt x="1657" y="4653"/>
                  </a:cubicBezTo>
                  <a:lnTo>
                    <a:pt x="1657" y="13898"/>
                  </a:lnTo>
                  <a:cubicBezTo>
                    <a:pt x="1657" y="15957"/>
                    <a:pt x="1556" y="17052"/>
                    <a:pt x="231" y="17052"/>
                  </a:cubicBezTo>
                  <a:lnTo>
                    <a:pt x="231" y="17254"/>
                  </a:lnTo>
                  <a:lnTo>
                    <a:pt x="7590" y="17254"/>
                  </a:lnTo>
                  <a:lnTo>
                    <a:pt x="7590" y="17052"/>
                  </a:lnTo>
                  <a:cubicBezTo>
                    <a:pt x="6265" y="17052"/>
                    <a:pt x="6164" y="15957"/>
                    <a:pt x="6164" y="13898"/>
                  </a:cubicBezTo>
                  <a:lnTo>
                    <a:pt x="6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4235550" y="2444875"/>
              <a:ext cx="128200" cy="128550"/>
            </a:xfrm>
            <a:custGeom>
              <a:rect b="b" l="l" r="r" t="t"/>
              <a:pathLst>
                <a:path extrusionOk="0" h="5142" w="5128">
                  <a:moveTo>
                    <a:pt x="2578" y="1"/>
                  </a:moveTo>
                  <a:cubicBezTo>
                    <a:pt x="1124" y="1"/>
                    <a:pt x="0" y="1167"/>
                    <a:pt x="0" y="2564"/>
                  </a:cubicBezTo>
                  <a:cubicBezTo>
                    <a:pt x="0" y="4004"/>
                    <a:pt x="1124" y="5142"/>
                    <a:pt x="2578" y="5142"/>
                  </a:cubicBezTo>
                  <a:cubicBezTo>
                    <a:pt x="3961" y="5142"/>
                    <a:pt x="5127" y="4004"/>
                    <a:pt x="5127" y="2564"/>
                  </a:cubicBezTo>
                  <a:cubicBezTo>
                    <a:pt x="5127" y="1167"/>
                    <a:pt x="3961" y="1"/>
                    <a:pt x="2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4412675" y="2626700"/>
              <a:ext cx="441425" cy="432775"/>
            </a:xfrm>
            <a:custGeom>
              <a:rect b="b" l="l" r="r" t="t"/>
              <a:pathLst>
                <a:path extrusionOk="0" h="17311" w="17657">
                  <a:moveTo>
                    <a:pt x="12040" y="0"/>
                  </a:moveTo>
                  <a:cubicBezTo>
                    <a:pt x="9851" y="0"/>
                    <a:pt x="7777" y="1484"/>
                    <a:pt x="6164" y="3097"/>
                  </a:cubicBezTo>
                  <a:lnTo>
                    <a:pt x="6164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60"/>
                    <a:pt x="1642" y="2650"/>
                    <a:pt x="1642" y="4710"/>
                  </a:cubicBezTo>
                  <a:lnTo>
                    <a:pt x="1642" y="13955"/>
                  </a:lnTo>
                  <a:cubicBezTo>
                    <a:pt x="1642" y="16014"/>
                    <a:pt x="1542" y="17109"/>
                    <a:pt x="217" y="17109"/>
                  </a:cubicBezTo>
                  <a:lnTo>
                    <a:pt x="217" y="17311"/>
                  </a:lnTo>
                  <a:lnTo>
                    <a:pt x="7590" y="17311"/>
                  </a:lnTo>
                  <a:lnTo>
                    <a:pt x="7590" y="17109"/>
                  </a:lnTo>
                  <a:cubicBezTo>
                    <a:pt x="6265" y="17109"/>
                    <a:pt x="6164" y="16014"/>
                    <a:pt x="6164" y="13955"/>
                  </a:cubicBezTo>
                  <a:lnTo>
                    <a:pt x="6164" y="3428"/>
                  </a:lnTo>
                  <a:cubicBezTo>
                    <a:pt x="7158" y="2809"/>
                    <a:pt x="8325" y="2449"/>
                    <a:pt x="9232" y="2449"/>
                  </a:cubicBezTo>
                  <a:cubicBezTo>
                    <a:pt x="11335" y="2449"/>
                    <a:pt x="11723" y="3975"/>
                    <a:pt x="11723" y="6207"/>
                  </a:cubicBezTo>
                  <a:lnTo>
                    <a:pt x="11723" y="13955"/>
                  </a:lnTo>
                  <a:cubicBezTo>
                    <a:pt x="11723" y="16014"/>
                    <a:pt x="11623" y="17109"/>
                    <a:pt x="10298" y="17109"/>
                  </a:cubicBezTo>
                  <a:lnTo>
                    <a:pt x="10298" y="17311"/>
                  </a:lnTo>
                  <a:lnTo>
                    <a:pt x="17657" y="17311"/>
                  </a:lnTo>
                  <a:lnTo>
                    <a:pt x="17657" y="17109"/>
                  </a:lnTo>
                  <a:cubicBezTo>
                    <a:pt x="16332" y="17109"/>
                    <a:pt x="16245" y="16014"/>
                    <a:pt x="16245" y="13955"/>
                  </a:cubicBezTo>
                  <a:lnTo>
                    <a:pt x="16245" y="5041"/>
                  </a:lnTo>
                  <a:cubicBezTo>
                    <a:pt x="16245" y="1815"/>
                    <a:pt x="14820" y="0"/>
                    <a:pt x="12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4860200" y="2626700"/>
              <a:ext cx="399650" cy="626475"/>
            </a:xfrm>
            <a:custGeom>
              <a:rect b="b" l="l" r="r" t="t"/>
              <a:pathLst>
                <a:path extrusionOk="0" h="25059" w="15986">
                  <a:moveTo>
                    <a:pt x="7014" y="447"/>
                  </a:moveTo>
                  <a:cubicBezTo>
                    <a:pt x="9016" y="447"/>
                    <a:pt x="9635" y="2780"/>
                    <a:pt x="9635" y="5718"/>
                  </a:cubicBezTo>
                  <a:cubicBezTo>
                    <a:pt x="9635" y="8655"/>
                    <a:pt x="9016" y="11017"/>
                    <a:pt x="7014" y="11017"/>
                  </a:cubicBezTo>
                  <a:cubicBezTo>
                    <a:pt x="5012" y="11017"/>
                    <a:pt x="4364" y="8655"/>
                    <a:pt x="4364" y="5718"/>
                  </a:cubicBezTo>
                  <a:cubicBezTo>
                    <a:pt x="4364" y="2780"/>
                    <a:pt x="5041" y="447"/>
                    <a:pt x="7014" y="447"/>
                  </a:cubicBezTo>
                  <a:close/>
                  <a:moveTo>
                    <a:pt x="7043" y="0"/>
                  </a:moveTo>
                  <a:cubicBezTo>
                    <a:pt x="3068" y="0"/>
                    <a:pt x="418" y="2319"/>
                    <a:pt x="418" y="5775"/>
                  </a:cubicBezTo>
                  <a:cubicBezTo>
                    <a:pt x="418" y="8267"/>
                    <a:pt x="1714" y="10081"/>
                    <a:pt x="3874" y="10916"/>
                  </a:cubicBezTo>
                  <a:cubicBezTo>
                    <a:pt x="1844" y="12040"/>
                    <a:pt x="591" y="13048"/>
                    <a:pt x="591" y="14560"/>
                  </a:cubicBezTo>
                  <a:cubicBezTo>
                    <a:pt x="591" y="16043"/>
                    <a:pt x="1484" y="17181"/>
                    <a:pt x="3558" y="17181"/>
                  </a:cubicBezTo>
                  <a:lnTo>
                    <a:pt x="9822" y="17181"/>
                  </a:lnTo>
                  <a:cubicBezTo>
                    <a:pt x="12083" y="17181"/>
                    <a:pt x="13379" y="18247"/>
                    <a:pt x="13379" y="19932"/>
                  </a:cubicBezTo>
                  <a:cubicBezTo>
                    <a:pt x="13379" y="22351"/>
                    <a:pt x="11277" y="23806"/>
                    <a:pt x="8497" y="23806"/>
                  </a:cubicBezTo>
                  <a:cubicBezTo>
                    <a:pt x="5300" y="23806"/>
                    <a:pt x="3428" y="22193"/>
                    <a:pt x="3428" y="19802"/>
                  </a:cubicBezTo>
                  <a:cubicBezTo>
                    <a:pt x="3428" y="18924"/>
                    <a:pt x="3615" y="18247"/>
                    <a:pt x="4134" y="17541"/>
                  </a:cubicBezTo>
                  <a:lnTo>
                    <a:pt x="4004" y="17541"/>
                  </a:lnTo>
                  <a:lnTo>
                    <a:pt x="3457" y="17699"/>
                  </a:lnTo>
                  <a:cubicBezTo>
                    <a:pt x="1657" y="18218"/>
                    <a:pt x="1" y="19183"/>
                    <a:pt x="1" y="21156"/>
                  </a:cubicBezTo>
                  <a:cubicBezTo>
                    <a:pt x="1" y="23158"/>
                    <a:pt x="1916" y="25058"/>
                    <a:pt x="6078" y="25058"/>
                  </a:cubicBezTo>
                  <a:cubicBezTo>
                    <a:pt x="10859" y="25058"/>
                    <a:pt x="15986" y="22193"/>
                    <a:pt x="15986" y="17829"/>
                  </a:cubicBezTo>
                  <a:cubicBezTo>
                    <a:pt x="15986" y="14978"/>
                    <a:pt x="14056" y="13437"/>
                    <a:pt x="10499" y="13437"/>
                  </a:cubicBezTo>
                  <a:lnTo>
                    <a:pt x="4551" y="13437"/>
                  </a:lnTo>
                  <a:cubicBezTo>
                    <a:pt x="3558" y="13437"/>
                    <a:pt x="3198" y="13019"/>
                    <a:pt x="3198" y="12501"/>
                  </a:cubicBezTo>
                  <a:cubicBezTo>
                    <a:pt x="3198" y="11982"/>
                    <a:pt x="3457" y="11622"/>
                    <a:pt x="4263" y="11075"/>
                  </a:cubicBezTo>
                  <a:cubicBezTo>
                    <a:pt x="5070" y="11334"/>
                    <a:pt x="6006" y="11464"/>
                    <a:pt x="7014" y="11464"/>
                  </a:cubicBezTo>
                  <a:cubicBezTo>
                    <a:pt x="10989" y="11464"/>
                    <a:pt x="13595" y="9174"/>
                    <a:pt x="13595" y="5689"/>
                  </a:cubicBezTo>
                  <a:cubicBezTo>
                    <a:pt x="13595" y="4076"/>
                    <a:pt x="13048" y="2708"/>
                    <a:pt x="12054" y="1743"/>
                  </a:cubicBezTo>
                  <a:lnTo>
                    <a:pt x="12054" y="1743"/>
                  </a:lnTo>
                  <a:lnTo>
                    <a:pt x="15410" y="2060"/>
                  </a:lnTo>
                  <a:lnTo>
                    <a:pt x="15986" y="101"/>
                  </a:lnTo>
                  <a:lnTo>
                    <a:pt x="10729" y="778"/>
                  </a:lnTo>
                  <a:cubicBezTo>
                    <a:pt x="9693" y="288"/>
                    <a:pt x="8468" y="0"/>
                    <a:pt x="7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30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280" name="Google Shape;280;p30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/>
          <p:nvPr/>
        </p:nvSpPr>
        <p:spPr>
          <a:xfrm>
            <a:off x="1009300" y="586925"/>
            <a:ext cx="5395800" cy="572700"/>
          </a:xfrm>
          <a:prstGeom prst="rect">
            <a:avLst/>
          </a:prstGeom>
          <a:noFill/>
          <a:ln cap="flat" cmpd="sng" w="9525">
            <a:solidFill>
              <a:srgbClr val="1080F2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28F3D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Nye kontakter i 2022</a:t>
            </a:r>
            <a:endParaRPr sz="3000">
              <a:solidFill>
                <a:srgbClr val="28F3DF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grpSp>
        <p:nvGrpSpPr>
          <p:cNvPr id="288" name="Google Shape;288;p31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289" name="Google Shape;289;p31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92" name="Google Shape;292;p31"/>
          <p:cNvCxnSpPr/>
          <p:nvPr/>
        </p:nvCxnSpPr>
        <p:spPr>
          <a:xfrm>
            <a:off x="1009300" y="1361400"/>
            <a:ext cx="347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93" name="Google Shape;2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288" y="2109975"/>
            <a:ext cx="5841425" cy="214203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1"/>
          <p:cNvSpPr txBox="1"/>
          <p:nvPr/>
        </p:nvSpPr>
        <p:spPr>
          <a:xfrm>
            <a:off x="1685450" y="1449375"/>
            <a:ext cx="6017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Totalt 2 485 nye kontakter. 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Beste periode Mai (275), August (248) og Januar (240).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F3D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"/>
          <p:cNvSpPr/>
          <p:nvPr/>
        </p:nvSpPr>
        <p:spPr>
          <a:xfrm rot="-2318814">
            <a:off x="5279224" y="-3850820"/>
            <a:ext cx="6442101" cy="8962350"/>
          </a:xfrm>
          <a:prstGeom prst="flowChartTerminator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2"/>
          <p:cNvSpPr txBox="1"/>
          <p:nvPr/>
        </p:nvSpPr>
        <p:spPr>
          <a:xfrm>
            <a:off x="1099100" y="2072400"/>
            <a:ext cx="7331400" cy="9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Sosiale Medier</a:t>
            </a:r>
            <a:endParaRPr sz="6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301" name="Google Shape;301;p32"/>
          <p:cNvGrpSpPr/>
          <p:nvPr/>
        </p:nvGrpSpPr>
        <p:grpSpPr>
          <a:xfrm rot="5400000">
            <a:off x="-141901" y="587765"/>
            <a:ext cx="920063" cy="254291"/>
            <a:chOff x="2335300" y="2444875"/>
            <a:chExt cx="2924550" cy="808300"/>
          </a:xfrm>
        </p:grpSpPr>
        <p:sp>
          <p:nvSpPr>
            <p:cNvPr id="302" name="Google Shape;302;p32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3149325" y="2626700"/>
              <a:ext cx="294525" cy="442500"/>
            </a:xfrm>
            <a:custGeom>
              <a:rect b="b" l="l" r="r" t="t"/>
              <a:pathLst>
                <a:path extrusionOk="0" h="17700" w="11781">
                  <a:moveTo>
                    <a:pt x="6366" y="0"/>
                  </a:moveTo>
                  <a:cubicBezTo>
                    <a:pt x="3039" y="0"/>
                    <a:pt x="390" y="1901"/>
                    <a:pt x="390" y="5228"/>
                  </a:cubicBezTo>
                  <a:cubicBezTo>
                    <a:pt x="390" y="8295"/>
                    <a:pt x="2607" y="9491"/>
                    <a:pt x="4004" y="10240"/>
                  </a:cubicBezTo>
                  <a:lnTo>
                    <a:pt x="5257" y="10916"/>
                  </a:lnTo>
                  <a:cubicBezTo>
                    <a:pt x="7518" y="12112"/>
                    <a:pt x="8915" y="12789"/>
                    <a:pt x="8915" y="14531"/>
                  </a:cubicBezTo>
                  <a:cubicBezTo>
                    <a:pt x="8915" y="16375"/>
                    <a:pt x="7432" y="17239"/>
                    <a:pt x="5718" y="17239"/>
                  </a:cubicBezTo>
                  <a:cubicBezTo>
                    <a:pt x="2996" y="17239"/>
                    <a:pt x="1542" y="14819"/>
                    <a:pt x="188" y="12141"/>
                  </a:cubicBezTo>
                  <a:lnTo>
                    <a:pt x="1" y="12141"/>
                  </a:lnTo>
                  <a:lnTo>
                    <a:pt x="289" y="16821"/>
                  </a:lnTo>
                  <a:cubicBezTo>
                    <a:pt x="1513" y="17368"/>
                    <a:pt x="3515" y="17699"/>
                    <a:pt x="5099" y="17699"/>
                  </a:cubicBezTo>
                  <a:cubicBezTo>
                    <a:pt x="9073" y="17699"/>
                    <a:pt x="11781" y="15568"/>
                    <a:pt x="11781" y="12141"/>
                  </a:cubicBezTo>
                  <a:cubicBezTo>
                    <a:pt x="11781" y="9015"/>
                    <a:pt x="9491" y="7950"/>
                    <a:pt x="7302" y="6783"/>
                  </a:cubicBezTo>
                  <a:lnTo>
                    <a:pt x="6035" y="6106"/>
                  </a:lnTo>
                  <a:cubicBezTo>
                    <a:pt x="4739" y="5430"/>
                    <a:pt x="3255" y="4652"/>
                    <a:pt x="3255" y="2909"/>
                  </a:cubicBezTo>
                  <a:cubicBezTo>
                    <a:pt x="3255" y="1484"/>
                    <a:pt x="4263" y="447"/>
                    <a:pt x="5934" y="447"/>
                  </a:cubicBezTo>
                  <a:cubicBezTo>
                    <a:pt x="8137" y="447"/>
                    <a:pt x="9722" y="2391"/>
                    <a:pt x="10787" y="4710"/>
                  </a:cubicBezTo>
                  <a:lnTo>
                    <a:pt x="10974" y="4710"/>
                  </a:lnTo>
                  <a:lnTo>
                    <a:pt x="10974" y="807"/>
                  </a:lnTo>
                  <a:cubicBezTo>
                    <a:pt x="9650" y="288"/>
                    <a:pt x="7648" y="0"/>
                    <a:pt x="6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3452825" y="2626700"/>
              <a:ext cx="429550" cy="616750"/>
            </a:xfrm>
            <a:custGeom>
              <a:rect b="b" l="l" r="r" t="t"/>
              <a:pathLst>
                <a:path extrusionOk="0" h="24670" w="17182">
                  <a:moveTo>
                    <a:pt x="8815" y="2002"/>
                  </a:moveTo>
                  <a:cubicBezTo>
                    <a:pt x="11464" y="2002"/>
                    <a:pt x="12400" y="5329"/>
                    <a:pt x="12400" y="9692"/>
                  </a:cubicBezTo>
                  <a:cubicBezTo>
                    <a:pt x="12400" y="13595"/>
                    <a:pt x="11493" y="17239"/>
                    <a:pt x="8915" y="17239"/>
                  </a:cubicBezTo>
                  <a:cubicBezTo>
                    <a:pt x="7000" y="17239"/>
                    <a:pt x="6165" y="15208"/>
                    <a:pt x="6165" y="12270"/>
                  </a:cubicBezTo>
                  <a:lnTo>
                    <a:pt x="6165" y="3197"/>
                  </a:lnTo>
                  <a:cubicBezTo>
                    <a:pt x="6942" y="2521"/>
                    <a:pt x="7850" y="2002"/>
                    <a:pt x="8815" y="2002"/>
                  </a:cubicBezTo>
                  <a:close/>
                  <a:moveTo>
                    <a:pt x="10917" y="0"/>
                  </a:moveTo>
                  <a:cubicBezTo>
                    <a:pt x="8872" y="0"/>
                    <a:pt x="7302" y="1167"/>
                    <a:pt x="6165" y="2650"/>
                  </a:cubicBezTo>
                  <a:lnTo>
                    <a:pt x="6165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74"/>
                    <a:pt x="1643" y="2650"/>
                    <a:pt x="1643" y="4710"/>
                  </a:cubicBezTo>
                  <a:lnTo>
                    <a:pt x="1643" y="21314"/>
                  </a:lnTo>
                  <a:cubicBezTo>
                    <a:pt x="1643" y="23374"/>
                    <a:pt x="1542" y="24482"/>
                    <a:pt x="217" y="24482"/>
                  </a:cubicBezTo>
                  <a:lnTo>
                    <a:pt x="217" y="24670"/>
                  </a:lnTo>
                  <a:lnTo>
                    <a:pt x="7590" y="24670"/>
                  </a:lnTo>
                  <a:lnTo>
                    <a:pt x="7590" y="24482"/>
                  </a:lnTo>
                  <a:cubicBezTo>
                    <a:pt x="6266" y="24482"/>
                    <a:pt x="6165" y="23374"/>
                    <a:pt x="6165" y="21314"/>
                  </a:cubicBezTo>
                  <a:lnTo>
                    <a:pt x="6165" y="17181"/>
                  </a:lnTo>
                  <a:cubicBezTo>
                    <a:pt x="6942" y="17498"/>
                    <a:pt x="7806" y="17699"/>
                    <a:pt x="8786" y="17699"/>
                  </a:cubicBezTo>
                  <a:cubicBezTo>
                    <a:pt x="13754" y="17699"/>
                    <a:pt x="17182" y="14042"/>
                    <a:pt x="17182" y="8339"/>
                  </a:cubicBezTo>
                  <a:cubicBezTo>
                    <a:pt x="17182" y="3255"/>
                    <a:pt x="14431" y="0"/>
                    <a:pt x="10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3893150" y="2626700"/>
              <a:ext cx="301725" cy="432775"/>
            </a:xfrm>
            <a:custGeom>
              <a:rect b="b" l="l" r="r" t="t"/>
              <a:pathLst>
                <a:path extrusionOk="0" h="17311" w="12069">
                  <a:moveTo>
                    <a:pt x="10744" y="0"/>
                  </a:moveTo>
                  <a:cubicBezTo>
                    <a:pt x="9001" y="0"/>
                    <a:pt x="7590" y="1455"/>
                    <a:pt x="6164" y="3485"/>
                  </a:cubicBezTo>
                  <a:lnTo>
                    <a:pt x="6164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74"/>
                    <a:pt x="1642" y="2650"/>
                    <a:pt x="1642" y="4710"/>
                  </a:cubicBezTo>
                  <a:lnTo>
                    <a:pt x="1642" y="13955"/>
                  </a:lnTo>
                  <a:cubicBezTo>
                    <a:pt x="1642" y="16014"/>
                    <a:pt x="1542" y="17109"/>
                    <a:pt x="217" y="17109"/>
                  </a:cubicBezTo>
                  <a:lnTo>
                    <a:pt x="217" y="17311"/>
                  </a:lnTo>
                  <a:lnTo>
                    <a:pt x="7590" y="17311"/>
                  </a:lnTo>
                  <a:lnTo>
                    <a:pt x="7590" y="17109"/>
                  </a:lnTo>
                  <a:cubicBezTo>
                    <a:pt x="6265" y="17109"/>
                    <a:pt x="6164" y="16014"/>
                    <a:pt x="6164" y="13955"/>
                  </a:cubicBezTo>
                  <a:lnTo>
                    <a:pt x="6164" y="3817"/>
                  </a:lnTo>
                  <a:cubicBezTo>
                    <a:pt x="6841" y="3169"/>
                    <a:pt x="7489" y="2967"/>
                    <a:pt x="8065" y="2967"/>
                  </a:cubicBezTo>
                  <a:cubicBezTo>
                    <a:pt x="9001" y="2967"/>
                    <a:pt x="10096" y="3457"/>
                    <a:pt x="10946" y="4393"/>
                  </a:cubicBezTo>
                  <a:lnTo>
                    <a:pt x="11133" y="4393"/>
                  </a:lnTo>
                  <a:lnTo>
                    <a:pt x="12069" y="260"/>
                  </a:lnTo>
                  <a:cubicBezTo>
                    <a:pt x="11623" y="58"/>
                    <a:pt x="11162" y="0"/>
                    <a:pt x="10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4207100" y="2628125"/>
              <a:ext cx="189775" cy="431350"/>
            </a:xfrm>
            <a:custGeom>
              <a:rect b="b" l="l" r="r" t="t"/>
              <a:pathLst>
                <a:path extrusionOk="0" h="17254" w="7591">
                  <a:moveTo>
                    <a:pt x="6035" y="1"/>
                  </a:moveTo>
                  <a:lnTo>
                    <a:pt x="1" y="1427"/>
                  </a:lnTo>
                  <a:lnTo>
                    <a:pt x="1" y="1628"/>
                  </a:lnTo>
                  <a:cubicBezTo>
                    <a:pt x="1095" y="2017"/>
                    <a:pt x="1657" y="2593"/>
                    <a:pt x="1657" y="4653"/>
                  </a:cubicBezTo>
                  <a:lnTo>
                    <a:pt x="1657" y="13898"/>
                  </a:lnTo>
                  <a:cubicBezTo>
                    <a:pt x="1657" y="15957"/>
                    <a:pt x="1556" y="17052"/>
                    <a:pt x="231" y="17052"/>
                  </a:cubicBezTo>
                  <a:lnTo>
                    <a:pt x="231" y="17254"/>
                  </a:lnTo>
                  <a:lnTo>
                    <a:pt x="7590" y="17254"/>
                  </a:lnTo>
                  <a:lnTo>
                    <a:pt x="7590" y="17052"/>
                  </a:lnTo>
                  <a:cubicBezTo>
                    <a:pt x="6265" y="17052"/>
                    <a:pt x="6164" y="15957"/>
                    <a:pt x="6164" y="13898"/>
                  </a:cubicBezTo>
                  <a:lnTo>
                    <a:pt x="6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4235550" y="2444875"/>
              <a:ext cx="128200" cy="128550"/>
            </a:xfrm>
            <a:custGeom>
              <a:rect b="b" l="l" r="r" t="t"/>
              <a:pathLst>
                <a:path extrusionOk="0" h="5142" w="5128">
                  <a:moveTo>
                    <a:pt x="2578" y="1"/>
                  </a:moveTo>
                  <a:cubicBezTo>
                    <a:pt x="1124" y="1"/>
                    <a:pt x="0" y="1167"/>
                    <a:pt x="0" y="2564"/>
                  </a:cubicBezTo>
                  <a:cubicBezTo>
                    <a:pt x="0" y="4004"/>
                    <a:pt x="1124" y="5142"/>
                    <a:pt x="2578" y="5142"/>
                  </a:cubicBezTo>
                  <a:cubicBezTo>
                    <a:pt x="3961" y="5142"/>
                    <a:pt x="5127" y="4004"/>
                    <a:pt x="5127" y="2564"/>
                  </a:cubicBezTo>
                  <a:cubicBezTo>
                    <a:pt x="5127" y="1167"/>
                    <a:pt x="3961" y="1"/>
                    <a:pt x="2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4412675" y="2626700"/>
              <a:ext cx="441425" cy="432775"/>
            </a:xfrm>
            <a:custGeom>
              <a:rect b="b" l="l" r="r" t="t"/>
              <a:pathLst>
                <a:path extrusionOk="0" h="17311" w="17657">
                  <a:moveTo>
                    <a:pt x="12040" y="0"/>
                  </a:moveTo>
                  <a:cubicBezTo>
                    <a:pt x="9851" y="0"/>
                    <a:pt x="7777" y="1484"/>
                    <a:pt x="6164" y="3097"/>
                  </a:cubicBezTo>
                  <a:lnTo>
                    <a:pt x="6164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60"/>
                    <a:pt x="1642" y="2650"/>
                    <a:pt x="1642" y="4710"/>
                  </a:cubicBezTo>
                  <a:lnTo>
                    <a:pt x="1642" y="13955"/>
                  </a:lnTo>
                  <a:cubicBezTo>
                    <a:pt x="1642" y="16014"/>
                    <a:pt x="1542" y="17109"/>
                    <a:pt x="217" y="17109"/>
                  </a:cubicBezTo>
                  <a:lnTo>
                    <a:pt x="217" y="17311"/>
                  </a:lnTo>
                  <a:lnTo>
                    <a:pt x="7590" y="17311"/>
                  </a:lnTo>
                  <a:lnTo>
                    <a:pt x="7590" y="17109"/>
                  </a:lnTo>
                  <a:cubicBezTo>
                    <a:pt x="6265" y="17109"/>
                    <a:pt x="6164" y="16014"/>
                    <a:pt x="6164" y="13955"/>
                  </a:cubicBezTo>
                  <a:lnTo>
                    <a:pt x="6164" y="3428"/>
                  </a:lnTo>
                  <a:cubicBezTo>
                    <a:pt x="7158" y="2809"/>
                    <a:pt x="8325" y="2449"/>
                    <a:pt x="9232" y="2449"/>
                  </a:cubicBezTo>
                  <a:cubicBezTo>
                    <a:pt x="11335" y="2449"/>
                    <a:pt x="11723" y="3975"/>
                    <a:pt x="11723" y="6207"/>
                  </a:cubicBezTo>
                  <a:lnTo>
                    <a:pt x="11723" y="13955"/>
                  </a:lnTo>
                  <a:cubicBezTo>
                    <a:pt x="11723" y="16014"/>
                    <a:pt x="11623" y="17109"/>
                    <a:pt x="10298" y="17109"/>
                  </a:cubicBezTo>
                  <a:lnTo>
                    <a:pt x="10298" y="17311"/>
                  </a:lnTo>
                  <a:lnTo>
                    <a:pt x="17657" y="17311"/>
                  </a:lnTo>
                  <a:lnTo>
                    <a:pt x="17657" y="17109"/>
                  </a:lnTo>
                  <a:cubicBezTo>
                    <a:pt x="16332" y="17109"/>
                    <a:pt x="16245" y="16014"/>
                    <a:pt x="16245" y="13955"/>
                  </a:cubicBezTo>
                  <a:lnTo>
                    <a:pt x="16245" y="5041"/>
                  </a:lnTo>
                  <a:cubicBezTo>
                    <a:pt x="16245" y="1815"/>
                    <a:pt x="14820" y="0"/>
                    <a:pt x="12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4860200" y="2626700"/>
              <a:ext cx="399650" cy="626475"/>
            </a:xfrm>
            <a:custGeom>
              <a:rect b="b" l="l" r="r" t="t"/>
              <a:pathLst>
                <a:path extrusionOk="0" h="25059" w="15986">
                  <a:moveTo>
                    <a:pt x="7014" y="447"/>
                  </a:moveTo>
                  <a:cubicBezTo>
                    <a:pt x="9016" y="447"/>
                    <a:pt x="9635" y="2780"/>
                    <a:pt x="9635" y="5718"/>
                  </a:cubicBezTo>
                  <a:cubicBezTo>
                    <a:pt x="9635" y="8655"/>
                    <a:pt x="9016" y="11017"/>
                    <a:pt x="7014" y="11017"/>
                  </a:cubicBezTo>
                  <a:cubicBezTo>
                    <a:pt x="5012" y="11017"/>
                    <a:pt x="4364" y="8655"/>
                    <a:pt x="4364" y="5718"/>
                  </a:cubicBezTo>
                  <a:cubicBezTo>
                    <a:pt x="4364" y="2780"/>
                    <a:pt x="5041" y="447"/>
                    <a:pt x="7014" y="447"/>
                  </a:cubicBezTo>
                  <a:close/>
                  <a:moveTo>
                    <a:pt x="7043" y="0"/>
                  </a:moveTo>
                  <a:cubicBezTo>
                    <a:pt x="3068" y="0"/>
                    <a:pt x="418" y="2319"/>
                    <a:pt x="418" y="5775"/>
                  </a:cubicBezTo>
                  <a:cubicBezTo>
                    <a:pt x="418" y="8267"/>
                    <a:pt x="1714" y="10081"/>
                    <a:pt x="3874" y="10916"/>
                  </a:cubicBezTo>
                  <a:cubicBezTo>
                    <a:pt x="1844" y="12040"/>
                    <a:pt x="591" y="13048"/>
                    <a:pt x="591" y="14560"/>
                  </a:cubicBezTo>
                  <a:cubicBezTo>
                    <a:pt x="591" y="16043"/>
                    <a:pt x="1484" y="17181"/>
                    <a:pt x="3558" y="17181"/>
                  </a:cubicBezTo>
                  <a:lnTo>
                    <a:pt x="9822" y="17181"/>
                  </a:lnTo>
                  <a:cubicBezTo>
                    <a:pt x="12083" y="17181"/>
                    <a:pt x="13379" y="18247"/>
                    <a:pt x="13379" y="19932"/>
                  </a:cubicBezTo>
                  <a:cubicBezTo>
                    <a:pt x="13379" y="22351"/>
                    <a:pt x="11277" y="23806"/>
                    <a:pt x="8497" y="23806"/>
                  </a:cubicBezTo>
                  <a:cubicBezTo>
                    <a:pt x="5300" y="23806"/>
                    <a:pt x="3428" y="22193"/>
                    <a:pt x="3428" y="19802"/>
                  </a:cubicBezTo>
                  <a:cubicBezTo>
                    <a:pt x="3428" y="18924"/>
                    <a:pt x="3615" y="18247"/>
                    <a:pt x="4134" y="17541"/>
                  </a:cubicBezTo>
                  <a:lnTo>
                    <a:pt x="4004" y="17541"/>
                  </a:lnTo>
                  <a:lnTo>
                    <a:pt x="3457" y="17699"/>
                  </a:lnTo>
                  <a:cubicBezTo>
                    <a:pt x="1657" y="18218"/>
                    <a:pt x="1" y="19183"/>
                    <a:pt x="1" y="21156"/>
                  </a:cubicBezTo>
                  <a:cubicBezTo>
                    <a:pt x="1" y="23158"/>
                    <a:pt x="1916" y="25058"/>
                    <a:pt x="6078" y="25058"/>
                  </a:cubicBezTo>
                  <a:cubicBezTo>
                    <a:pt x="10859" y="25058"/>
                    <a:pt x="15986" y="22193"/>
                    <a:pt x="15986" y="17829"/>
                  </a:cubicBezTo>
                  <a:cubicBezTo>
                    <a:pt x="15986" y="14978"/>
                    <a:pt x="14056" y="13437"/>
                    <a:pt x="10499" y="13437"/>
                  </a:cubicBezTo>
                  <a:lnTo>
                    <a:pt x="4551" y="13437"/>
                  </a:lnTo>
                  <a:cubicBezTo>
                    <a:pt x="3558" y="13437"/>
                    <a:pt x="3198" y="13019"/>
                    <a:pt x="3198" y="12501"/>
                  </a:cubicBezTo>
                  <a:cubicBezTo>
                    <a:pt x="3198" y="11982"/>
                    <a:pt x="3457" y="11622"/>
                    <a:pt x="4263" y="11075"/>
                  </a:cubicBezTo>
                  <a:cubicBezTo>
                    <a:pt x="5070" y="11334"/>
                    <a:pt x="6006" y="11464"/>
                    <a:pt x="7014" y="11464"/>
                  </a:cubicBezTo>
                  <a:cubicBezTo>
                    <a:pt x="10989" y="11464"/>
                    <a:pt x="13595" y="9174"/>
                    <a:pt x="13595" y="5689"/>
                  </a:cubicBezTo>
                  <a:cubicBezTo>
                    <a:pt x="13595" y="4076"/>
                    <a:pt x="13048" y="2708"/>
                    <a:pt x="12054" y="1743"/>
                  </a:cubicBezTo>
                  <a:lnTo>
                    <a:pt x="12054" y="1743"/>
                  </a:lnTo>
                  <a:lnTo>
                    <a:pt x="15410" y="2060"/>
                  </a:lnTo>
                  <a:lnTo>
                    <a:pt x="15986" y="101"/>
                  </a:lnTo>
                  <a:lnTo>
                    <a:pt x="10729" y="778"/>
                  </a:lnTo>
                  <a:cubicBezTo>
                    <a:pt x="9693" y="288"/>
                    <a:pt x="8468" y="0"/>
                    <a:pt x="7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" name="Google Shape;312;p32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313" name="Google Shape;313;p32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"/>
          <p:cNvSpPr txBox="1"/>
          <p:nvPr/>
        </p:nvSpPr>
        <p:spPr>
          <a:xfrm>
            <a:off x="1009300" y="586925"/>
            <a:ext cx="5395800" cy="572700"/>
          </a:xfrm>
          <a:prstGeom prst="rect">
            <a:avLst/>
          </a:prstGeom>
          <a:noFill/>
          <a:ln cap="flat" cmpd="sng" w="9525">
            <a:solidFill>
              <a:srgbClr val="1080F2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28F3D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Sosiale Medier i 2022</a:t>
            </a:r>
            <a:endParaRPr sz="3000">
              <a:solidFill>
                <a:srgbClr val="28F3DF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grpSp>
        <p:nvGrpSpPr>
          <p:cNvPr id="321" name="Google Shape;321;p33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322" name="Google Shape;322;p33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3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25" name="Google Shape;325;p33"/>
          <p:cNvCxnSpPr/>
          <p:nvPr/>
        </p:nvCxnSpPr>
        <p:spPr>
          <a:xfrm>
            <a:off x="1009300" y="1361400"/>
            <a:ext cx="347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6" name="Google Shape;326;p33"/>
          <p:cNvSpPr txBox="1"/>
          <p:nvPr/>
        </p:nvSpPr>
        <p:spPr>
          <a:xfrm>
            <a:off x="1685450" y="1449375"/>
            <a:ext cx="6017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Nådd ut til </a:t>
            </a: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4 374</a:t>
            </a: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ved hjelp av </a:t>
            </a: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112 poster</a:t>
            </a: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Dette har gitt oss </a:t>
            </a: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921 interaksjoner</a:t>
            </a: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(Likerklikk, kommentarer, delinger) og hele </a:t>
            </a: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6 559 klikk.</a:t>
            </a:r>
            <a:endParaRPr b="1"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Når noen engasjerer seg i en post så vil denne vises til dems nettverk, noe som har gjort at </a:t>
            </a: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77 205</a:t>
            </a: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har blitt eksponert for en post fra Glassfagkjeden!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27" name="Google Shape;32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06575"/>
            <a:ext cx="8839201" cy="16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1009300" y="586925"/>
            <a:ext cx="5395800" cy="572700"/>
          </a:xfrm>
          <a:prstGeom prst="rect">
            <a:avLst/>
          </a:prstGeom>
          <a:noFill/>
          <a:ln cap="flat" cmpd="sng" w="9525">
            <a:solidFill>
              <a:srgbClr val="1080F2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28F3D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Agenda</a:t>
            </a:r>
            <a:endParaRPr sz="3000">
              <a:solidFill>
                <a:srgbClr val="28F3D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1009300" y="1479450"/>
            <a:ext cx="5176200" cy="18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F3DF"/>
              </a:buClr>
              <a:buSzPts val="1300"/>
              <a:buFont typeface="IBM Plex Sans"/>
              <a:buChar char="●"/>
            </a:pPr>
            <a:r>
              <a:rPr lang="en-GB" sz="13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Trafikk</a:t>
            </a:r>
            <a:endParaRPr sz="13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F3DF"/>
              </a:buClr>
              <a:buSzPts val="1300"/>
              <a:buFont typeface="IBM Plex Sans"/>
              <a:buChar char="●"/>
            </a:pPr>
            <a:r>
              <a:rPr lang="en-GB" sz="13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Blogg</a:t>
            </a:r>
            <a:endParaRPr sz="13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F3DF"/>
              </a:buClr>
              <a:buSzPts val="1300"/>
              <a:buFont typeface="IBM Plex Sans"/>
              <a:buChar char="●"/>
            </a:pPr>
            <a:r>
              <a:rPr lang="en-GB" sz="13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Landingssider</a:t>
            </a:r>
            <a:endParaRPr sz="13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F3DF"/>
              </a:buClr>
              <a:buSzPts val="1300"/>
              <a:buFont typeface="IBM Plex Sans"/>
              <a:buChar char="●"/>
            </a:pPr>
            <a:r>
              <a:rPr lang="en-GB" sz="13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Kontakter</a:t>
            </a:r>
            <a:endParaRPr sz="13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F3DF"/>
              </a:buClr>
              <a:buSzPts val="1300"/>
              <a:buFont typeface="IBM Plex Sans"/>
              <a:buChar char="●"/>
            </a:pPr>
            <a:r>
              <a:rPr lang="en-GB" sz="13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Sosiale medier</a:t>
            </a:r>
            <a:endParaRPr sz="13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F3DF"/>
              </a:buClr>
              <a:buSzPts val="1300"/>
              <a:buFont typeface="IBM Plex Sans"/>
              <a:buChar char="●"/>
            </a:pPr>
            <a:r>
              <a:rPr lang="en-GB" sz="13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Dette er 2023</a:t>
            </a:r>
            <a:endParaRPr sz="13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81" name="Google Shape;81;p16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82" name="Google Shape;82;p16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F3DF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/>
          <p:nvPr/>
        </p:nvSpPr>
        <p:spPr>
          <a:xfrm rot="-2318814">
            <a:off x="5279224" y="-3850820"/>
            <a:ext cx="6442101" cy="8962350"/>
          </a:xfrm>
          <a:prstGeom prst="flowChartTerminator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4"/>
          <p:cNvSpPr txBox="1"/>
          <p:nvPr/>
        </p:nvSpPr>
        <p:spPr>
          <a:xfrm>
            <a:off x="1099100" y="2072400"/>
            <a:ext cx="7331400" cy="9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Dette er 2023🎉</a:t>
            </a:r>
            <a:endParaRPr sz="6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334" name="Google Shape;334;p34"/>
          <p:cNvGrpSpPr/>
          <p:nvPr/>
        </p:nvGrpSpPr>
        <p:grpSpPr>
          <a:xfrm rot="5400000">
            <a:off x="-141901" y="587765"/>
            <a:ext cx="920063" cy="254291"/>
            <a:chOff x="2335300" y="2444875"/>
            <a:chExt cx="2924550" cy="808300"/>
          </a:xfrm>
        </p:grpSpPr>
        <p:sp>
          <p:nvSpPr>
            <p:cNvPr id="335" name="Google Shape;335;p34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4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4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3149325" y="2626700"/>
              <a:ext cx="294525" cy="442500"/>
            </a:xfrm>
            <a:custGeom>
              <a:rect b="b" l="l" r="r" t="t"/>
              <a:pathLst>
                <a:path extrusionOk="0" h="17700" w="11781">
                  <a:moveTo>
                    <a:pt x="6366" y="0"/>
                  </a:moveTo>
                  <a:cubicBezTo>
                    <a:pt x="3039" y="0"/>
                    <a:pt x="390" y="1901"/>
                    <a:pt x="390" y="5228"/>
                  </a:cubicBezTo>
                  <a:cubicBezTo>
                    <a:pt x="390" y="8295"/>
                    <a:pt x="2607" y="9491"/>
                    <a:pt x="4004" y="10240"/>
                  </a:cubicBezTo>
                  <a:lnTo>
                    <a:pt x="5257" y="10916"/>
                  </a:lnTo>
                  <a:cubicBezTo>
                    <a:pt x="7518" y="12112"/>
                    <a:pt x="8915" y="12789"/>
                    <a:pt x="8915" y="14531"/>
                  </a:cubicBezTo>
                  <a:cubicBezTo>
                    <a:pt x="8915" y="16375"/>
                    <a:pt x="7432" y="17239"/>
                    <a:pt x="5718" y="17239"/>
                  </a:cubicBezTo>
                  <a:cubicBezTo>
                    <a:pt x="2996" y="17239"/>
                    <a:pt x="1542" y="14819"/>
                    <a:pt x="188" y="12141"/>
                  </a:cubicBezTo>
                  <a:lnTo>
                    <a:pt x="1" y="12141"/>
                  </a:lnTo>
                  <a:lnTo>
                    <a:pt x="289" y="16821"/>
                  </a:lnTo>
                  <a:cubicBezTo>
                    <a:pt x="1513" y="17368"/>
                    <a:pt x="3515" y="17699"/>
                    <a:pt x="5099" y="17699"/>
                  </a:cubicBezTo>
                  <a:cubicBezTo>
                    <a:pt x="9073" y="17699"/>
                    <a:pt x="11781" y="15568"/>
                    <a:pt x="11781" y="12141"/>
                  </a:cubicBezTo>
                  <a:cubicBezTo>
                    <a:pt x="11781" y="9015"/>
                    <a:pt x="9491" y="7950"/>
                    <a:pt x="7302" y="6783"/>
                  </a:cubicBezTo>
                  <a:lnTo>
                    <a:pt x="6035" y="6106"/>
                  </a:lnTo>
                  <a:cubicBezTo>
                    <a:pt x="4739" y="5430"/>
                    <a:pt x="3255" y="4652"/>
                    <a:pt x="3255" y="2909"/>
                  </a:cubicBezTo>
                  <a:cubicBezTo>
                    <a:pt x="3255" y="1484"/>
                    <a:pt x="4263" y="447"/>
                    <a:pt x="5934" y="447"/>
                  </a:cubicBezTo>
                  <a:cubicBezTo>
                    <a:pt x="8137" y="447"/>
                    <a:pt x="9722" y="2391"/>
                    <a:pt x="10787" y="4710"/>
                  </a:cubicBezTo>
                  <a:lnTo>
                    <a:pt x="10974" y="4710"/>
                  </a:lnTo>
                  <a:lnTo>
                    <a:pt x="10974" y="807"/>
                  </a:lnTo>
                  <a:cubicBezTo>
                    <a:pt x="9650" y="288"/>
                    <a:pt x="7648" y="0"/>
                    <a:pt x="6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3452825" y="2626700"/>
              <a:ext cx="429550" cy="616750"/>
            </a:xfrm>
            <a:custGeom>
              <a:rect b="b" l="l" r="r" t="t"/>
              <a:pathLst>
                <a:path extrusionOk="0" h="24670" w="17182">
                  <a:moveTo>
                    <a:pt x="8815" y="2002"/>
                  </a:moveTo>
                  <a:cubicBezTo>
                    <a:pt x="11464" y="2002"/>
                    <a:pt x="12400" y="5329"/>
                    <a:pt x="12400" y="9692"/>
                  </a:cubicBezTo>
                  <a:cubicBezTo>
                    <a:pt x="12400" y="13595"/>
                    <a:pt x="11493" y="17239"/>
                    <a:pt x="8915" y="17239"/>
                  </a:cubicBezTo>
                  <a:cubicBezTo>
                    <a:pt x="7000" y="17239"/>
                    <a:pt x="6165" y="15208"/>
                    <a:pt x="6165" y="12270"/>
                  </a:cubicBezTo>
                  <a:lnTo>
                    <a:pt x="6165" y="3197"/>
                  </a:lnTo>
                  <a:cubicBezTo>
                    <a:pt x="6942" y="2521"/>
                    <a:pt x="7850" y="2002"/>
                    <a:pt x="8815" y="2002"/>
                  </a:cubicBezTo>
                  <a:close/>
                  <a:moveTo>
                    <a:pt x="10917" y="0"/>
                  </a:moveTo>
                  <a:cubicBezTo>
                    <a:pt x="8872" y="0"/>
                    <a:pt x="7302" y="1167"/>
                    <a:pt x="6165" y="2650"/>
                  </a:cubicBezTo>
                  <a:lnTo>
                    <a:pt x="6165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74"/>
                    <a:pt x="1643" y="2650"/>
                    <a:pt x="1643" y="4710"/>
                  </a:cubicBezTo>
                  <a:lnTo>
                    <a:pt x="1643" y="21314"/>
                  </a:lnTo>
                  <a:cubicBezTo>
                    <a:pt x="1643" y="23374"/>
                    <a:pt x="1542" y="24482"/>
                    <a:pt x="217" y="24482"/>
                  </a:cubicBezTo>
                  <a:lnTo>
                    <a:pt x="217" y="24670"/>
                  </a:lnTo>
                  <a:lnTo>
                    <a:pt x="7590" y="24670"/>
                  </a:lnTo>
                  <a:lnTo>
                    <a:pt x="7590" y="24482"/>
                  </a:lnTo>
                  <a:cubicBezTo>
                    <a:pt x="6266" y="24482"/>
                    <a:pt x="6165" y="23374"/>
                    <a:pt x="6165" y="21314"/>
                  </a:cubicBezTo>
                  <a:lnTo>
                    <a:pt x="6165" y="17181"/>
                  </a:lnTo>
                  <a:cubicBezTo>
                    <a:pt x="6942" y="17498"/>
                    <a:pt x="7806" y="17699"/>
                    <a:pt x="8786" y="17699"/>
                  </a:cubicBezTo>
                  <a:cubicBezTo>
                    <a:pt x="13754" y="17699"/>
                    <a:pt x="17182" y="14042"/>
                    <a:pt x="17182" y="8339"/>
                  </a:cubicBezTo>
                  <a:cubicBezTo>
                    <a:pt x="17182" y="3255"/>
                    <a:pt x="14431" y="0"/>
                    <a:pt x="10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3893150" y="2626700"/>
              <a:ext cx="301725" cy="432775"/>
            </a:xfrm>
            <a:custGeom>
              <a:rect b="b" l="l" r="r" t="t"/>
              <a:pathLst>
                <a:path extrusionOk="0" h="17311" w="12069">
                  <a:moveTo>
                    <a:pt x="10744" y="0"/>
                  </a:moveTo>
                  <a:cubicBezTo>
                    <a:pt x="9001" y="0"/>
                    <a:pt x="7590" y="1455"/>
                    <a:pt x="6164" y="3485"/>
                  </a:cubicBezTo>
                  <a:lnTo>
                    <a:pt x="6164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74"/>
                    <a:pt x="1642" y="2650"/>
                    <a:pt x="1642" y="4710"/>
                  </a:cubicBezTo>
                  <a:lnTo>
                    <a:pt x="1642" y="13955"/>
                  </a:lnTo>
                  <a:cubicBezTo>
                    <a:pt x="1642" y="16014"/>
                    <a:pt x="1542" y="17109"/>
                    <a:pt x="217" y="17109"/>
                  </a:cubicBezTo>
                  <a:lnTo>
                    <a:pt x="217" y="17311"/>
                  </a:lnTo>
                  <a:lnTo>
                    <a:pt x="7590" y="17311"/>
                  </a:lnTo>
                  <a:lnTo>
                    <a:pt x="7590" y="17109"/>
                  </a:lnTo>
                  <a:cubicBezTo>
                    <a:pt x="6265" y="17109"/>
                    <a:pt x="6164" y="16014"/>
                    <a:pt x="6164" y="13955"/>
                  </a:cubicBezTo>
                  <a:lnTo>
                    <a:pt x="6164" y="3817"/>
                  </a:lnTo>
                  <a:cubicBezTo>
                    <a:pt x="6841" y="3169"/>
                    <a:pt x="7489" y="2967"/>
                    <a:pt x="8065" y="2967"/>
                  </a:cubicBezTo>
                  <a:cubicBezTo>
                    <a:pt x="9001" y="2967"/>
                    <a:pt x="10096" y="3457"/>
                    <a:pt x="10946" y="4393"/>
                  </a:cubicBezTo>
                  <a:lnTo>
                    <a:pt x="11133" y="4393"/>
                  </a:lnTo>
                  <a:lnTo>
                    <a:pt x="12069" y="260"/>
                  </a:lnTo>
                  <a:cubicBezTo>
                    <a:pt x="11623" y="58"/>
                    <a:pt x="11162" y="0"/>
                    <a:pt x="10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4207100" y="2628125"/>
              <a:ext cx="189775" cy="431350"/>
            </a:xfrm>
            <a:custGeom>
              <a:rect b="b" l="l" r="r" t="t"/>
              <a:pathLst>
                <a:path extrusionOk="0" h="17254" w="7591">
                  <a:moveTo>
                    <a:pt x="6035" y="1"/>
                  </a:moveTo>
                  <a:lnTo>
                    <a:pt x="1" y="1427"/>
                  </a:lnTo>
                  <a:lnTo>
                    <a:pt x="1" y="1628"/>
                  </a:lnTo>
                  <a:cubicBezTo>
                    <a:pt x="1095" y="2017"/>
                    <a:pt x="1657" y="2593"/>
                    <a:pt x="1657" y="4653"/>
                  </a:cubicBezTo>
                  <a:lnTo>
                    <a:pt x="1657" y="13898"/>
                  </a:lnTo>
                  <a:cubicBezTo>
                    <a:pt x="1657" y="15957"/>
                    <a:pt x="1556" y="17052"/>
                    <a:pt x="231" y="17052"/>
                  </a:cubicBezTo>
                  <a:lnTo>
                    <a:pt x="231" y="17254"/>
                  </a:lnTo>
                  <a:lnTo>
                    <a:pt x="7590" y="17254"/>
                  </a:lnTo>
                  <a:lnTo>
                    <a:pt x="7590" y="17052"/>
                  </a:lnTo>
                  <a:cubicBezTo>
                    <a:pt x="6265" y="17052"/>
                    <a:pt x="6164" y="15957"/>
                    <a:pt x="6164" y="13898"/>
                  </a:cubicBezTo>
                  <a:lnTo>
                    <a:pt x="6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4235550" y="2444875"/>
              <a:ext cx="128200" cy="128550"/>
            </a:xfrm>
            <a:custGeom>
              <a:rect b="b" l="l" r="r" t="t"/>
              <a:pathLst>
                <a:path extrusionOk="0" h="5142" w="5128">
                  <a:moveTo>
                    <a:pt x="2578" y="1"/>
                  </a:moveTo>
                  <a:cubicBezTo>
                    <a:pt x="1124" y="1"/>
                    <a:pt x="0" y="1167"/>
                    <a:pt x="0" y="2564"/>
                  </a:cubicBezTo>
                  <a:cubicBezTo>
                    <a:pt x="0" y="4004"/>
                    <a:pt x="1124" y="5142"/>
                    <a:pt x="2578" y="5142"/>
                  </a:cubicBezTo>
                  <a:cubicBezTo>
                    <a:pt x="3961" y="5142"/>
                    <a:pt x="5127" y="4004"/>
                    <a:pt x="5127" y="2564"/>
                  </a:cubicBezTo>
                  <a:cubicBezTo>
                    <a:pt x="5127" y="1167"/>
                    <a:pt x="3961" y="1"/>
                    <a:pt x="2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4412675" y="2626700"/>
              <a:ext cx="441425" cy="432775"/>
            </a:xfrm>
            <a:custGeom>
              <a:rect b="b" l="l" r="r" t="t"/>
              <a:pathLst>
                <a:path extrusionOk="0" h="17311" w="17657">
                  <a:moveTo>
                    <a:pt x="12040" y="0"/>
                  </a:moveTo>
                  <a:cubicBezTo>
                    <a:pt x="9851" y="0"/>
                    <a:pt x="7777" y="1484"/>
                    <a:pt x="6164" y="3097"/>
                  </a:cubicBezTo>
                  <a:lnTo>
                    <a:pt x="6164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60"/>
                    <a:pt x="1642" y="2650"/>
                    <a:pt x="1642" y="4710"/>
                  </a:cubicBezTo>
                  <a:lnTo>
                    <a:pt x="1642" y="13955"/>
                  </a:lnTo>
                  <a:cubicBezTo>
                    <a:pt x="1642" y="16014"/>
                    <a:pt x="1542" y="17109"/>
                    <a:pt x="217" y="17109"/>
                  </a:cubicBezTo>
                  <a:lnTo>
                    <a:pt x="217" y="17311"/>
                  </a:lnTo>
                  <a:lnTo>
                    <a:pt x="7590" y="17311"/>
                  </a:lnTo>
                  <a:lnTo>
                    <a:pt x="7590" y="17109"/>
                  </a:lnTo>
                  <a:cubicBezTo>
                    <a:pt x="6265" y="17109"/>
                    <a:pt x="6164" y="16014"/>
                    <a:pt x="6164" y="13955"/>
                  </a:cubicBezTo>
                  <a:lnTo>
                    <a:pt x="6164" y="3428"/>
                  </a:lnTo>
                  <a:cubicBezTo>
                    <a:pt x="7158" y="2809"/>
                    <a:pt x="8325" y="2449"/>
                    <a:pt x="9232" y="2449"/>
                  </a:cubicBezTo>
                  <a:cubicBezTo>
                    <a:pt x="11335" y="2449"/>
                    <a:pt x="11723" y="3975"/>
                    <a:pt x="11723" y="6207"/>
                  </a:cubicBezTo>
                  <a:lnTo>
                    <a:pt x="11723" y="13955"/>
                  </a:lnTo>
                  <a:cubicBezTo>
                    <a:pt x="11723" y="16014"/>
                    <a:pt x="11623" y="17109"/>
                    <a:pt x="10298" y="17109"/>
                  </a:cubicBezTo>
                  <a:lnTo>
                    <a:pt x="10298" y="17311"/>
                  </a:lnTo>
                  <a:lnTo>
                    <a:pt x="17657" y="17311"/>
                  </a:lnTo>
                  <a:lnTo>
                    <a:pt x="17657" y="17109"/>
                  </a:lnTo>
                  <a:cubicBezTo>
                    <a:pt x="16332" y="17109"/>
                    <a:pt x="16245" y="16014"/>
                    <a:pt x="16245" y="13955"/>
                  </a:cubicBezTo>
                  <a:lnTo>
                    <a:pt x="16245" y="5041"/>
                  </a:lnTo>
                  <a:cubicBezTo>
                    <a:pt x="16245" y="1815"/>
                    <a:pt x="14820" y="0"/>
                    <a:pt x="12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4860200" y="2626700"/>
              <a:ext cx="399650" cy="626475"/>
            </a:xfrm>
            <a:custGeom>
              <a:rect b="b" l="l" r="r" t="t"/>
              <a:pathLst>
                <a:path extrusionOk="0" h="25059" w="15986">
                  <a:moveTo>
                    <a:pt x="7014" y="447"/>
                  </a:moveTo>
                  <a:cubicBezTo>
                    <a:pt x="9016" y="447"/>
                    <a:pt x="9635" y="2780"/>
                    <a:pt x="9635" y="5718"/>
                  </a:cubicBezTo>
                  <a:cubicBezTo>
                    <a:pt x="9635" y="8655"/>
                    <a:pt x="9016" y="11017"/>
                    <a:pt x="7014" y="11017"/>
                  </a:cubicBezTo>
                  <a:cubicBezTo>
                    <a:pt x="5012" y="11017"/>
                    <a:pt x="4364" y="8655"/>
                    <a:pt x="4364" y="5718"/>
                  </a:cubicBezTo>
                  <a:cubicBezTo>
                    <a:pt x="4364" y="2780"/>
                    <a:pt x="5041" y="447"/>
                    <a:pt x="7014" y="447"/>
                  </a:cubicBezTo>
                  <a:close/>
                  <a:moveTo>
                    <a:pt x="7043" y="0"/>
                  </a:moveTo>
                  <a:cubicBezTo>
                    <a:pt x="3068" y="0"/>
                    <a:pt x="418" y="2319"/>
                    <a:pt x="418" y="5775"/>
                  </a:cubicBezTo>
                  <a:cubicBezTo>
                    <a:pt x="418" y="8267"/>
                    <a:pt x="1714" y="10081"/>
                    <a:pt x="3874" y="10916"/>
                  </a:cubicBezTo>
                  <a:cubicBezTo>
                    <a:pt x="1844" y="12040"/>
                    <a:pt x="591" y="13048"/>
                    <a:pt x="591" y="14560"/>
                  </a:cubicBezTo>
                  <a:cubicBezTo>
                    <a:pt x="591" y="16043"/>
                    <a:pt x="1484" y="17181"/>
                    <a:pt x="3558" y="17181"/>
                  </a:cubicBezTo>
                  <a:lnTo>
                    <a:pt x="9822" y="17181"/>
                  </a:lnTo>
                  <a:cubicBezTo>
                    <a:pt x="12083" y="17181"/>
                    <a:pt x="13379" y="18247"/>
                    <a:pt x="13379" y="19932"/>
                  </a:cubicBezTo>
                  <a:cubicBezTo>
                    <a:pt x="13379" y="22351"/>
                    <a:pt x="11277" y="23806"/>
                    <a:pt x="8497" y="23806"/>
                  </a:cubicBezTo>
                  <a:cubicBezTo>
                    <a:pt x="5300" y="23806"/>
                    <a:pt x="3428" y="22193"/>
                    <a:pt x="3428" y="19802"/>
                  </a:cubicBezTo>
                  <a:cubicBezTo>
                    <a:pt x="3428" y="18924"/>
                    <a:pt x="3615" y="18247"/>
                    <a:pt x="4134" y="17541"/>
                  </a:cubicBezTo>
                  <a:lnTo>
                    <a:pt x="4004" y="17541"/>
                  </a:lnTo>
                  <a:lnTo>
                    <a:pt x="3457" y="17699"/>
                  </a:lnTo>
                  <a:cubicBezTo>
                    <a:pt x="1657" y="18218"/>
                    <a:pt x="1" y="19183"/>
                    <a:pt x="1" y="21156"/>
                  </a:cubicBezTo>
                  <a:cubicBezTo>
                    <a:pt x="1" y="23158"/>
                    <a:pt x="1916" y="25058"/>
                    <a:pt x="6078" y="25058"/>
                  </a:cubicBezTo>
                  <a:cubicBezTo>
                    <a:pt x="10859" y="25058"/>
                    <a:pt x="15986" y="22193"/>
                    <a:pt x="15986" y="17829"/>
                  </a:cubicBezTo>
                  <a:cubicBezTo>
                    <a:pt x="15986" y="14978"/>
                    <a:pt x="14056" y="13437"/>
                    <a:pt x="10499" y="13437"/>
                  </a:cubicBezTo>
                  <a:lnTo>
                    <a:pt x="4551" y="13437"/>
                  </a:lnTo>
                  <a:cubicBezTo>
                    <a:pt x="3558" y="13437"/>
                    <a:pt x="3198" y="13019"/>
                    <a:pt x="3198" y="12501"/>
                  </a:cubicBezTo>
                  <a:cubicBezTo>
                    <a:pt x="3198" y="11982"/>
                    <a:pt x="3457" y="11622"/>
                    <a:pt x="4263" y="11075"/>
                  </a:cubicBezTo>
                  <a:cubicBezTo>
                    <a:pt x="5070" y="11334"/>
                    <a:pt x="6006" y="11464"/>
                    <a:pt x="7014" y="11464"/>
                  </a:cubicBezTo>
                  <a:cubicBezTo>
                    <a:pt x="10989" y="11464"/>
                    <a:pt x="13595" y="9174"/>
                    <a:pt x="13595" y="5689"/>
                  </a:cubicBezTo>
                  <a:cubicBezTo>
                    <a:pt x="13595" y="4076"/>
                    <a:pt x="13048" y="2708"/>
                    <a:pt x="12054" y="1743"/>
                  </a:cubicBezTo>
                  <a:lnTo>
                    <a:pt x="12054" y="1743"/>
                  </a:lnTo>
                  <a:lnTo>
                    <a:pt x="15410" y="2060"/>
                  </a:lnTo>
                  <a:lnTo>
                    <a:pt x="15986" y="101"/>
                  </a:lnTo>
                  <a:lnTo>
                    <a:pt x="10729" y="778"/>
                  </a:lnTo>
                  <a:cubicBezTo>
                    <a:pt x="9693" y="288"/>
                    <a:pt x="8468" y="0"/>
                    <a:pt x="7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34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346" name="Google Shape;346;p34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5"/>
          <p:cNvSpPr txBox="1"/>
          <p:nvPr/>
        </p:nvSpPr>
        <p:spPr>
          <a:xfrm>
            <a:off x="1009300" y="1609100"/>
            <a:ext cx="64878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2023 blir et år vi forsøker å skape innhold som gir oss en bedre posisjon i markedet.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Dette gjør vi gjennom en TAYA-workshop som gir oss innsikt i hvordan våre potensielle kunder tenker og handler før de tar kontakt, for å gjøre det lettere for dem å ta kontakt og for å forenkle prosessen.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Videre vil vi fortsette med det vi ser virker og samtidig være fleksible nok til å skape verdi når det dukker opp trender og muligheter der ute.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Vi ser frem til et nytt år med mange nye muligheter🎉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4" name="Google Shape;354;p35"/>
          <p:cNvSpPr txBox="1"/>
          <p:nvPr/>
        </p:nvSpPr>
        <p:spPr>
          <a:xfrm>
            <a:off x="1009300" y="586925"/>
            <a:ext cx="5395800" cy="572700"/>
          </a:xfrm>
          <a:prstGeom prst="rect">
            <a:avLst/>
          </a:prstGeom>
          <a:noFill/>
          <a:ln cap="flat" cmpd="sng" w="9525">
            <a:solidFill>
              <a:srgbClr val="1080F2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28F3D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2023</a:t>
            </a:r>
            <a:endParaRPr sz="3000">
              <a:solidFill>
                <a:srgbClr val="28F3DF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grpSp>
        <p:nvGrpSpPr>
          <p:cNvPr id="355" name="Google Shape;355;p35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356" name="Google Shape;356;p35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35"/>
          <p:cNvCxnSpPr/>
          <p:nvPr/>
        </p:nvCxnSpPr>
        <p:spPr>
          <a:xfrm>
            <a:off x="1009300" y="1361400"/>
            <a:ext cx="347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F3D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 rot="-2318814">
            <a:off x="5279224" y="-3850820"/>
            <a:ext cx="6442101" cy="8962350"/>
          </a:xfrm>
          <a:prstGeom prst="flowChartTerminator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1099100" y="2072400"/>
            <a:ext cx="7331400" cy="9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Trafikk</a:t>
            </a:r>
            <a:endParaRPr sz="6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91" name="Google Shape;91;p17"/>
          <p:cNvGrpSpPr/>
          <p:nvPr/>
        </p:nvGrpSpPr>
        <p:grpSpPr>
          <a:xfrm rot="5400000">
            <a:off x="-141901" y="587765"/>
            <a:ext cx="920063" cy="254291"/>
            <a:chOff x="2335300" y="2444875"/>
            <a:chExt cx="2924550" cy="808300"/>
          </a:xfrm>
        </p:grpSpPr>
        <p:sp>
          <p:nvSpPr>
            <p:cNvPr id="92" name="Google Shape;92;p17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3149325" y="2626700"/>
              <a:ext cx="294525" cy="442500"/>
            </a:xfrm>
            <a:custGeom>
              <a:rect b="b" l="l" r="r" t="t"/>
              <a:pathLst>
                <a:path extrusionOk="0" h="17700" w="11781">
                  <a:moveTo>
                    <a:pt x="6366" y="0"/>
                  </a:moveTo>
                  <a:cubicBezTo>
                    <a:pt x="3039" y="0"/>
                    <a:pt x="390" y="1901"/>
                    <a:pt x="390" y="5228"/>
                  </a:cubicBezTo>
                  <a:cubicBezTo>
                    <a:pt x="390" y="8295"/>
                    <a:pt x="2607" y="9491"/>
                    <a:pt x="4004" y="10240"/>
                  </a:cubicBezTo>
                  <a:lnTo>
                    <a:pt x="5257" y="10916"/>
                  </a:lnTo>
                  <a:cubicBezTo>
                    <a:pt x="7518" y="12112"/>
                    <a:pt x="8915" y="12789"/>
                    <a:pt x="8915" y="14531"/>
                  </a:cubicBezTo>
                  <a:cubicBezTo>
                    <a:pt x="8915" y="16375"/>
                    <a:pt x="7432" y="17239"/>
                    <a:pt x="5718" y="17239"/>
                  </a:cubicBezTo>
                  <a:cubicBezTo>
                    <a:pt x="2996" y="17239"/>
                    <a:pt x="1542" y="14819"/>
                    <a:pt x="188" y="12141"/>
                  </a:cubicBezTo>
                  <a:lnTo>
                    <a:pt x="1" y="12141"/>
                  </a:lnTo>
                  <a:lnTo>
                    <a:pt x="289" y="16821"/>
                  </a:lnTo>
                  <a:cubicBezTo>
                    <a:pt x="1513" y="17368"/>
                    <a:pt x="3515" y="17699"/>
                    <a:pt x="5099" y="17699"/>
                  </a:cubicBezTo>
                  <a:cubicBezTo>
                    <a:pt x="9073" y="17699"/>
                    <a:pt x="11781" y="15568"/>
                    <a:pt x="11781" y="12141"/>
                  </a:cubicBezTo>
                  <a:cubicBezTo>
                    <a:pt x="11781" y="9015"/>
                    <a:pt x="9491" y="7950"/>
                    <a:pt x="7302" y="6783"/>
                  </a:cubicBezTo>
                  <a:lnTo>
                    <a:pt x="6035" y="6106"/>
                  </a:lnTo>
                  <a:cubicBezTo>
                    <a:pt x="4739" y="5430"/>
                    <a:pt x="3255" y="4652"/>
                    <a:pt x="3255" y="2909"/>
                  </a:cubicBezTo>
                  <a:cubicBezTo>
                    <a:pt x="3255" y="1484"/>
                    <a:pt x="4263" y="447"/>
                    <a:pt x="5934" y="447"/>
                  </a:cubicBezTo>
                  <a:cubicBezTo>
                    <a:pt x="8137" y="447"/>
                    <a:pt x="9722" y="2391"/>
                    <a:pt x="10787" y="4710"/>
                  </a:cubicBezTo>
                  <a:lnTo>
                    <a:pt x="10974" y="4710"/>
                  </a:lnTo>
                  <a:lnTo>
                    <a:pt x="10974" y="807"/>
                  </a:lnTo>
                  <a:cubicBezTo>
                    <a:pt x="9650" y="288"/>
                    <a:pt x="7648" y="0"/>
                    <a:pt x="6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3452825" y="2626700"/>
              <a:ext cx="429550" cy="616750"/>
            </a:xfrm>
            <a:custGeom>
              <a:rect b="b" l="l" r="r" t="t"/>
              <a:pathLst>
                <a:path extrusionOk="0" h="24670" w="17182">
                  <a:moveTo>
                    <a:pt x="8815" y="2002"/>
                  </a:moveTo>
                  <a:cubicBezTo>
                    <a:pt x="11464" y="2002"/>
                    <a:pt x="12400" y="5329"/>
                    <a:pt x="12400" y="9692"/>
                  </a:cubicBezTo>
                  <a:cubicBezTo>
                    <a:pt x="12400" y="13595"/>
                    <a:pt x="11493" y="17239"/>
                    <a:pt x="8915" y="17239"/>
                  </a:cubicBezTo>
                  <a:cubicBezTo>
                    <a:pt x="7000" y="17239"/>
                    <a:pt x="6165" y="15208"/>
                    <a:pt x="6165" y="12270"/>
                  </a:cubicBezTo>
                  <a:lnTo>
                    <a:pt x="6165" y="3197"/>
                  </a:lnTo>
                  <a:cubicBezTo>
                    <a:pt x="6942" y="2521"/>
                    <a:pt x="7850" y="2002"/>
                    <a:pt x="8815" y="2002"/>
                  </a:cubicBezTo>
                  <a:close/>
                  <a:moveTo>
                    <a:pt x="10917" y="0"/>
                  </a:moveTo>
                  <a:cubicBezTo>
                    <a:pt x="8872" y="0"/>
                    <a:pt x="7302" y="1167"/>
                    <a:pt x="6165" y="2650"/>
                  </a:cubicBezTo>
                  <a:lnTo>
                    <a:pt x="6165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74"/>
                    <a:pt x="1643" y="2650"/>
                    <a:pt x="1643" y="4710"/>
                  </a:cubicBezTo>
                  <a:lnTo>
                    <a:pt x="1643" y="21314"/>
                  </a:lnTo>
                  <a:cubicBezTo>
                    <a:pt x="1643" y="23374"/>
                    <a:pt x="1542" y="24482"/>
                    <a:pt x="217" y="24482"/>
                  </a:cubicBezTo>
                  <a:lnTo>
                    <a:pt x="217" y="24670"/>
                  </a:lnTo>
                  <a:lnTo>
                    <a:pt x="7590" y="24670"/>
                  </a:lnTo>
                  <a:lnTo>
                    <a:pt x="7590" y="24482"/>
                  </a:lnTo>
                  <a:cubicBezTo>
                    <a:pt x="6266" y="24482"/>
                    <a:pt x="6165" y="23374"/>
                    <a:pt x="6165" y="21314"/>
                  </a:cubicBezTo>
                  <a:lnTo>
                    <a:pt x="6165" y="17181"/>
                  </a:lnTo>
                  <a:cubicBezTo>
                    <a:pt x="6942" y="17498"/>
                    <a:pt x="7806" y="17699"/>
                    <a:pt x="8786" y="17699"/>
                  </a:cubicBezTo>
                  <a:cubicBezTo>
                    <a:pt x="13754" y="17699"/>
                    <a:pt x="17182" y="14042"/>
                    <a:pt x="17182" y="8339"/>
                  </a:cubicBezTo>
                  <a:cubicBezTo>
                    <a:pt x="17182" y="3255"/>
                    <a:pt x="14431" y="0"/>
                    <a:pt x="10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3893150" y="2626700"/>
              <a:ext cx="301725" cy="432775"/>
            </a:xfrm>
            <a:custGeom>
              <a:rect b="b" l="l" r="r" t="t"/>
              <a:pathLst>
                <a:path extrusionOk="0" h="17311" w="12069">
                  <a:moveTo>
                    <a:pt x="10744" y="0"/>
                  </a:moveTo>
                  <a:cubicBezTo>
                    <a:pt x="9001" y="0"/>
                    <a:pt x="7590" y="1455"/>
                    <a:pt x="6164" y="3485"/>
                  </a:cubicBezTo>
                  <a:lnTo>
                    <a:pt x="6164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74"/>
                    <a:pt x="1642" y="2650"/>
                    <a:pt x="1642" y="4710"/>
                  </a:cubicBezTo>
                  <a:lnTo>
                    <a:pt x="1642" y="13955"/>
                  </a:lnTo>
                  <a:cubicBezTo>
                    <a:pt x="1642" y="16014"/>
                    <a:pt x="1542" y="17109"/>
                    <a:pt x="217" y="17109"/>
                  </a:cubicBezTo>
                  <a:lnTo>
                    <a:pt x="217" y="17311"/>
                  </a:lnTo>
                  <a:lnTo>
                    <a:pt x="7590" y="17311"/>
                  </a:lnTo>
                  <a:lnTo>
                    <a:pt x="7590" y="17109"/>
                  </a:lnTo>
                  <a:cubicBezTo>
                    <a:pt x="6265" y="17109"/>
                    <a:pt x="6164" y="16014"/>
                    <a:pt x="6164" y="13955"/>
                  </a:cubicBezTo>
                  <a:lnTo>
                    <a:pt x="6164" y="3817"/>
                  </a:lnTo>
                  <a:cubicBezTo>
                    <a:pt x="6841" y="3169"/>
                    <a:pt x="7489" y="2967"/>
                    <a:pt x="8065" y="2967"/>
                  </a:cubicBezTo>
                  <a:cubicBezTo>
                    <a:pt x="9001" y="2967"/>
                    <a:pt x="10096" y="3457"/>
                    <a:pt x="10946" y="4393"/>
                  </a:cubicBezTo>
                  <a:lnTo>
                    <a:pt x="11133" y="4393"/>
                  </a:lnTo>
                  <a:lnTo>
                    <a:pt x="12069" y="260"/>
                  </a:lnTo>
                  <a:cubicBezTo>
                    <a:pt x="11623" y="58"/>
                    <a:pt x="11162" y="0"/>
                    <a:pt x="10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4207100" y="2628125"/>
              <a:ext cx="189775" cy="431350"/>
            </a:xfrm>
            <a:custGeom>
              <a:rect b="b" l="l" r="r" t="t"/>
              <a:pathLst>
                <a:path extrusionOk="0" h="17254" w="7591">
                  <a:moveTo>
                    <a:pt x="6035" y="1"/>
                  </a:moveTo>
                  <a:lnTo>
                    <a:pt x="1" y="1427"/>
                  </a:lnTo>
                  <a:lnTo>
                    <a:pt x="1" y="1628"/>
                  </a:lnTo>
                  <a:cubicBezTo>
                    <a:pt x="1095" y="2017"/>
                    <a:pt x="1657" y="2593"/>
                    <a:pt x="1657" y="4653"/>
                  </a:cubicBezTo>
                  <a:lnTo>
                    <a:pt x="1657" y="13898"/>
                  </a:lnTo>
                  <a:cubicBezTo>
                    <a:pt x="1657" y="15957"/>
                    <a:pt x="1556" y="17052"/>
                    <a:pt x="231" y="17052"/>
                  </a:cubicBezTo>
                  <a:lnTo>
                    <a:pt x="231" y="17254"/>
                  </a:lnTo>
                  <a:lnTo>
                    <a:pt x="7590" y="17254"/>
                  </a:lnTo>
                  <a:lnTo>
                    <a:pt x="7590" y="17052"/>
                  </a:lnTo>
                  <a:cubicBezTo>
                    <a:pt x="6265" y="17052"/>
                    <a:pt x="6164" y="15957"/>
                    <a:pt x="6164" y="13898"/>
                  </a:cubicBezTo>
                  <a:lnTo>
                    <a:pt x="6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4235550" y="2444875"/>
              <a:ext cx="128200" cy="128550"/>
            </a:xfrm>
            <a:custGeom>
              <a:rect b="b" l="l" r="r" t="t"/>
              <a:pathLst>
                <a:path extrusionOk="0" h="5142" w="5128">
                  <a:moveTo>
                    <a:pt x="2578" y="1"/>
                  </a:moveTo>
                  <a:cubicBezTo>
                    <a:pt x="1124" y="1"/>
                    <a:pt x="0" y="1167"/>
                    <a:pt x="0" y="2564"/>
                  </a:cubicBezTo>
                  <a:cubicBezTo>
                    <a:pt x="0" y="4004"/>
                    <a:pt x="1124" y="5142"/>
                    <a:pt x="2578" y="5142"/>
                  </a:cubicBezTo>
                  <a:cubicBezTo>
                    <a:pt x="3961" y="5142"/>
                    <a:pt x="5127" y="4004"/>
                    <a:pt x="5127" y="2564"/>
                  </a:cubicBezTo>
                  <a:cubicBezTo>
                    <a:pt x="5127" y="1167"/>
                    <a:pt x="3961" y="1"/>
                    <a:pt x="2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4412675" y="2626700"/>
              <a:ext cx="441425" cy="432775"/>
            </a:xfrm>
            <a:custGeom>
              <a:rect b="b" l="l" r="r" t="t"/>
              <a:pathLst>
                <a:path extrusionOk="0" h="17311" w="17657">
                  <a:moveTo>
                    <a:pt x="12040" y="0"/>
                  </a:moveTo>
                  <a:cubicBezTo>
                    <a:pt x="9851" y="0"/>
                    <a:pt x="7777" y="1484"/>
                    <a:pt x="6164" y="3097"/>
                  </a:cubicBezTo>
                  <a:lnTo>
                    <a:pt x="6164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60"/>
                    <a:pt x="1642" y="2650"/>
                    <a:pt x="1642" y="4710"/>
                  </a:cubicBezTo>
                  <a:lnTo>
                    <a:pt x="1642" y="13955"/>
                  </a:lnTo>
                  <a:cubicBezTo>
                    <a:pt x="1642" y="16014"/>
                    <a:pt x="1542" y="17109"/>
                    <a:pt x="217" y="17109"/>
                  </a:cubicBezTo>
                  <a:lnTo>
                    <a:pt x="217" y="17311"/>
                  </a:lnTo>
                  <a:lnTo>
                    <a:pt x="7590" y="17311"/>
                  </a:lnTo>
                  <a:lnTo>
                    <a:pt x="7590" y="17109"/>
                  </a:lnTo>
                  <a:cubicBezTo>
                    <a:pt x="6265" y="17109"/>
                    <a:pt x="6164" y="16014"/>
                    <a:pt x="6164" y="13955"/>
                  </a:cubicBezTo>
                  <a:lnTo>
                    <a:pt x="6164" y="3428"/>
                  </a:lnTo>
                  <a:cubicBezTo>
                    <a:pt x="7158" y="2809"/>
                    <a:pt x="8325" y="2449"/>
                    <a:pt x="9232" y="2449"/>
                  </a:cubicBezTo>
                  <a:cubicBezTo>
                    <a:pt x="11335" y="2449"/>
                    <a:pt x="11723" y="3975"/>
                    <a:pt x="11723" y="6207"/>
                  </a:cubicBezTo>
                  <a:lnTo>
                    <a:pt x="11723" y="13955"/>
                  </a:lnTo>
                  <a:cubicBezTo>
                    <a:pt x="11723" y="16014"/>
                    <a:pt x="11623" y="17109"/>
                    <a:pt x="10298" y="17109"/>
                  </a:cubicBezTo>
                  <a:lnTo>
                    <a:pt x="10298" y="17311"/>
                  </a:lnTo>
                  <a:lnTo>
                    <a:pt x="17657" y="17311"/>
                  </a:lnTo>
                  <a:lnTo>
                    <a:pt x="17657" y="17109"/>
                  </a:lnTo>
                  <a:cubicBezTo>
                    <a:pt x="16332" y="17109"/>
                    <a:pt x="16245" y="16014"/>
                    <a:pt x="16245" y="13955"/>
                  </a:cubicBezTo>
                  <a:lnTo>
                    <a:pt x="16245" y="5041"/>
                  </a:lnTo>
                  <a:cubicBezTo>
                    <a:pt x="16245" y="1815"/>
                    <a:pt x="14820" y="0"/>
                    <a:pt x="12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4860200" y="2626700"/>
              <a:ext cx="399650" cy="626475"/>
            </a:xfrm>
            <a:custGeom>
              <a:rect b="b" l="l" r="r" t="t"/>
              <a:pathLst>
                <a:path extrusionOk="0" h="25059" w="15986">
                  <a:moveTo>
                    <a:pt x="7014" y="447"/>
                  </a:moveTo>
                  <a:cubicBezTo>
                    <a:pt x="9016" y="447"/>
                    <a:pt x="9635" y="2780"/>
                    <a:pt x="9635" y="5718"/>
                  </a:cubicBezTo>
                  <a:cubicBezTo>
                    <a:pt x="9635" y="8655"/>
                    <a:pt x="9016" y="11017"/>
                    <a:pt x="7014" y="11017"/>
                  </a:cubicBezTo>
                  <a:cubicBezTo>
                    <a:pt x="5012" y="11017"/>
                    <a:pt x="4364" y="8655"/>
                    <a:pt x="4364" y="5718"/>
                  </a:cubicBezTo>
                  <a:cubicBezTo>
                    <a:pt x="4364" y="2780"/>
                    <a:pt x="5041" y="447"/>
                    <a:pt x="7014" y="447"/>
                  </a:cubicBezTo>
                  <a:close/>
                  <a:moveTo>
                    <a:pt x="7043" y="0"/>
                  </a:moveTo>
                  <a:cubicBezTo>
                    <a:pt x="3068" y="0"/>
                    <a:pt x="418" y="2319"/>
                    <a:pt x="418" y="5775"/>
                  </a:cubicBezTo>
                  <a:cubicBezTo>
                    <a:pt x="418" y="8267"/>
                    <a:pt x="1714" y="10081"/>
                    <a:pt x="3874" y="10916"/>
                  </a:cubicBezTo>
                  <a:cubicBezTo>
                    <a:pt x="1844" y="12040"/>
                    <a:pt x="591" y="13048"/>
                    <a:pt x="591" y="14560"/>
                  </a:cubicBezTo>
                  <a:cubicBezTo>
                    <a:pt x="591" y="16043"/>
                    <a:pt x="1484" y="17181"/>
                    <a:pt x="3558" y="17181"/>
                  </a:cubicBezTo>
                  <a:lnTo>
                    <a:pt x="9822" y="17181"/>
                  </a:lnTo>
                  <a:cubicBezTo>
                    <a:pt x="12083" y="17181"/>
                    <a:pt x="13379" y="18247"/>
                    <a:pt x="13379" y="19932"/>
                  </a:cubicBezTo>
                  <a:cubicBezTo>
                    <a:pt x="13379" y="22351"/>
                    <a:pt x="11277" y="23806"/>
                    <a:pt x="8497" y="23806"/>
                  </a:cubicBezTo>
                  <a:cubicBezTo>
                    <a:pt x="5300" y="23806"/>
                    <a:pt x="3428" y="22193"/>
                    <a:pt x="3428" y="19802"/>
                  </a:cubicBezTo>
                  <a:cubicBezTo>
                    <a:pt x="3428" y="18924"/>
                    <a:pt x="3615" y="18247"/>
                    <a:pt x="4134" y="17541"/>
                  </a:cubicBezTo>
                  <a:lnTo>
                    <a:pt x="4004" y="17541"/>
                  </a:lnTo>
                  <a:lnTo>
                    <a:pt x="3457" y="17699"/>
                  </a:lnTo>
                  <a:cubicBezTo>
                    <a:pt x="1657" y="18218"/>
                    <a:pt x="1" y="19183"/>
                    <a:pt x="1" y="21156"/>
                  </a:cubicBezTo>
                  <a:cubicBezTo>
                    <a:pt x="1" y="23158"/>
                    <a:pt x="1916" y="25058"/>
                    <a:pt x="6078" y="25058"/>
                  </a:cubicBezTo>
                  <a:cubicBezTo>
                    <a:pt x="10859" y="25058"/>
                    <a:pt x="15986" y="22193"/>
                    <a:pt x="15986" y="17829"/>
                  </a:cubicBezTo>
                  <a:cubicBezTo>
                    <a:pt x="15986" y="14978"/>
                    <a:pt x="14056" y="13437"/>
                    <a:pt x="10499" y="13437"/>
                  </a:cubicBezTo>
                  <a:lnTo>
                    <a:pt x="4551" y="13437"/>
                  </a:lnTo>
                  <a:cubicBezTo>
                    <a:pt x="3558" y="13437"/>
                    <a:pt x="3198" y="13019"/>
                    <a:pt x="3198" y="12501"/>
                  </a:cubicBezTo>
                  <a:cubicBezTo>
                    <a:pt x="3198" y="11982"/>
                    <a:pt x="3457" y="11622"/>
                    <a:pt x="4263" y="11075"/>
                  </a:cubicBezTo>
                  <a:cubicBezTo>
                    <a:pt x="5070" y="11334"/>
                    <a:pt x="6006" y="11464"/>
                    <a:pt x="7014" y="11464"/>
                  </a:cubicBezTo>
                  <a:cubicBezTo>
                    <a:pt x="10989" y="11464"/>
                    <a:pt x="13595" y="9174"/>
                    <a:pt x="13595" y="5689"/>
                  </a:cubicBezTo>
                  <a:cubicBezTo>
                    <a:pt x="13595" y="4076"/>
                    <a:pt x="13048" y="2708"/>
                    <a:pt x="12054" y="1743"/>
                  </a:cubicBezTo>
                  <a:lnTo>
                    <a:pt x="12054" y="1743"/>
                  </a:lnTo>
                  <a:lnTo>
                    <a:pt x="15410" y="2060"/>
                  </a:lnTo>
                  <a:lnTo>
                    <a:pt x="15986" y="101"/>
                  </a:lnTo>
                  <a:lnTo>
                    <a:pt x="10729" y="778"/>
                  </a:lnTo>
                  <a:cubicBezTo>
                    <a:pt x="9693" y="288"/>
                    <a:pt x="8468" y="0"/>
                    <a:pt x="7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" name="Google Shape;102;p17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103" name="Google Shape;103;p17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1009300" y="586925"/>
            <a:ext cx="5395800" cy="572700"/>
          </a:xfrm>
          <a:prstGeom prst="rect">
            <a:avLst/>
          </a:prstGeom>
          <a:noFill/>
          <a:ln cap="flat" cmpd="sng" w="9525">
            <a:solidFill>
              <a:srgbClr val="1080F2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28F3D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Trafikk til nettsiden i 2022</a:t>
            </a:r>
            <a:endParaRPr sz="3000">
              <a:solidFill>
                <a:srgbClr val="28F3DF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1685450" y="2020875"/>
            <a:ext cx="5176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Vi hentet inn totalt </a:t>
            </a: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153 931 sessions</a:t>
            </a: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(økter på nettsiden) i 2022.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2" name="Google Shape;112;p18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113" name="Google Shape;113;p18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16" name="Google Shape;116;p18"/>
          <p:cNvCxnSpPr/>
          <p:nvPr/>
        </p:nvCxnSpPr>
        <p:spPr>
          <a:xfrm>
            <a:off x="1009300" y="1361400"/>
            <a:ext cx="347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475" y="2802650"/>
            <a:ext cx="5650142" cy="18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1009300" y="586925"/>
            <a:ext cx="5395800" cy="572700"/>
          </a:xfrm>
          <a:prstGeom prst="rect">
            <a:avLst/>
          </a:prstGeom>
          <a:noFill/>
          <a:ln cap="flat" cmpd="sng" w="9525">
            <a:solidFill>
              <a:srgbClr val="1080F2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28F3D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Trafikk til nettsiden i 2022</a:t>
            </a:r>
            <a:endParaRPr sz="3000">
              <a:solidFill>
                <a:srgbClr val="28F3DF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1685450" y="1449375"/>
            <a:ext cx="51762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Av disse kom; 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97 758</a:t>
            </a: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fra organiske kanaler (Google, Yahoo og andre søkemotorer.). 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21 426</a:t>
            </a: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økter kom fra direkte trafikk (direkte inn på glassfagkjeden.no)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19 469</a:t>
            </a: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fra annonser i Sosiale Medier (Facebook og Instagram)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8 595</a:t>
            </a: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fra organisk Sosiale Medier (Facebook og instagram)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5 939</a:t>
            </a: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fra Referrals (Andre nettsider som lenker til glassfagkjeden)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Resterende fordelt på Betalte annonser i Google og Email Marketing (Nyhetsbrev eller automatiske e-poster.)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24" name="Google Shape;124;p19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125" name="Google Shape;125;p19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28" name="Google Shape;128;p19"/>
          <p:cNvCxnSpPr/>
          <p:nvPr/>
        </p:nvCxnSpPr>
        <p:spPr>
          <a:xfrm>
            <a:off x="1009300" y="1361400"/>
            <a:ext cx="347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/>
        </p:nvSpPr>
        <p:spPr>
          <a:xfrm>
            <a:off x="1009300" y="586925"/>
            <a:ext cx="5395800" cy="572700"/>
          </a:xfrm>
          <a:prstGeom prst="rect">
            <a:avLst/>
          </a:prstGeom>
          <a:noFill/>
          <a:ln cap="flat" cmpd="sng" w="9525">
            <a:solidFill>
              <a:srgbClr val="1080F2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28F3D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Trafikk til nettsiden i 2022</a:t>
            </a:r>
            <a:endParaRPr sz="3000">
              <a:solidFill>
                <a:srgbClr val="28F3DF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1685450" y="1449375"/>
            <a:ext cx="5176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Av 153 931 besøkende har vi </a:t>
            </a: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konvertert*</a:t>
            </a: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2 477 nye kontakter!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(*</a:t>
            </a:r>
            <a:r>
              <a:rPr i="1" lang="en-GB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registrert</a:t>
            </a:r>
            <a:r>
              <a:rPr i="1" lang="en-GB" sz="9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seg på Finn Glassmester eller våre e-bøker)</a:t>
            </a:r>
            <a:endParaRPr i="1" sz="9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Fordelt på kanaler: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Direkte trafikk: </a:t>
            </a: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1 695</a:t>
            </a: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kontakter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Organisk trafikk (Google): </a:t>
            </a: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484</a:t>
            </a:r>
            <a:endParaRPr b="1"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Referrals</a:t>
            </a: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(Andre nettsider): </a:t>
            </a: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174</a:t>
            </a:r>
            <a:endParaRPr b="1"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Betalt søk: </a:t>
            </a: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91</a:t>
            </a:r>
            <a:endParaRPr b="1"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Annonser i Sosiale Medier: </a:t>
            </a: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19</a:t>
            </a:r>
            <a:endParaRPr b="1"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Organisk i Sosiale Medier: </a:t>
            </a: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13</a:t>
            </a:r>
            <a:endParaRPr b="1"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35" name="Google Shape;135;p20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136" name="Google Shape;136;p20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9" name="Google Shape;139;p20"/>
          <p:cNvCxnSpPr/>
          <p:nvPr/>
        </p:nvCxnSpPr>
        <p:spPr>
          <a:xfrm>
            <a:off x="1009300" y="1361400"/>
            <a:ext cx="347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/>
        </p:nvSpPr>
        <p:spPr>
          <a:xfrm>
            <a:off x="1009300" y="586925"/>
            <a:ext cx="5395800" cy="572700"/>
          </a:xfrm>
          <a:prstGeom prst="rect">
            <a:avLst/>
          </a:prstGeom>
          <a:noFill/>
          <a:ln cap="flat" cmpd="sng" w="9525">
            <a:solidFill>
              <a:srgbClr val="1080F2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28F3D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Trafikk til nettsiden i 2022</a:t>
            </a:r>
            <a:endParaRPr sz="3000">
              <a:solidFill>
                <a:srgbClr val="28F3DF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1685450" y="1449375"/>
            <a:ext cx="5176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Overordnet data:</a:t>
            </a:r>
            <a:endParaRPr b="1"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Økter: 153 931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Antall som har registret seg/økter: 1,61%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Fluktrate (Andel som forlater nettsiden): 92,1%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Gjennomsnittlig tid per side: 18 sekunder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Nye kontakter: 2 477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46" name="Google Shape;146;p21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147" name="Google Shape;147;p21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0" name="Google Shape;150;p21"/>
          <p:cNvCxnSpPr/>
          <p:nvPr/>
        </p:nvCxnSpPr>
        <p:spPr>
          <a:xfrm>
            <a:off x="1009300" y="1361400"/>
            <a:ext cx="347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/>
        </p:nvSpPr>
        <p:spPr>
          <a:xfrm>
            <a:off x="1009300" y="586925"/>
            <a:ext cx="5395800" cy="572700"/>
          </a:xfrm>
          <a:prstGeom prst="rect">
            <a:avLst/>
          </a:prstGeom>
          <a:noFill/>
          <a:ln cap="flat" cmpd="sng" w="9525">
            <a:solidFill>
              <a:srgbClr val="1080F2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28F3DF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Trafikk til nettsiden i 2022</a:t>
            </a:r>
            <a:endParaRPr sz="3000">
              <a:solidFill>
                <a:srgbClr val="28F3DF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1685450" y="1449375"/>
            <a:ext cx="5176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Overordnet data:</a:t>
            </a:r>
            <a:endParaRPr b="1"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Økter: 153 931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Antall som har registret seg/økter: 1,61%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Fluktrate (Andel som forlater nettsiden): 92,1%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Gjennomsnittlig tid per side: 18 sekunder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Char char="●"/>
            </a:pPr>
            <a:r>
              <a:rPr lang="en-GB"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Nye kontakter: 2 477</a:t>
            </a:r>
            <a:endParaRPr sz="13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57" name="Google Shape;157;p22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158" name="Google Shape;158;p22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61" name="Google Shape;161;p22"/>
          <p:cNvCxnSpPr/>
          <p:nvPr/>
        </p:nvCxnSpPr>
        <p:spPr>
          <a:xfrm>
            <a:off x="1009300" y="1361400"/>
            <a:ext cx="347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F3D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 rot="-2318814">
            <a:off x="5279224" y="-3850820"/>
            <a:ext cx="6442101" cy="8962350"/>
          </a:xfrm>
          <a:prstGeom prst="flowChartTerminator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1099100" y="2072400"/>
            <a:ext cx="7331400" cy="9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Blogg</a:t>
            </a:r>
            <a:endParaRPr sz="6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68" name="Google Shape;168;p23"/>
          <p:cNvGrpSpPr/>
          <p:nvPr/>
        </p:nvGrpSpPr>
        <p:grpSpPr>
          <a:xfrm rot="5400000">
            <a:off x="-141901" y="587765"/>
            <a:ext cx="920063" cy="254291"/>
            <a:chOff x="2335300" y="2444875"/>
            <a:chExt cx="2924550" cy="808300"/>
          </a:xfrm>
        </p:grpSpPr>
        <p:sp>
          <p:nvSpPr>
            <p:cNvPr id="169" name="Google Shape;169;p23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3149325" y="2626700"/>
              <a:ext cx="294525" cy="442500"/>
            </a:xfrm>
            <a:custGeom>
              <a:rect b="b" l="l" r="r" t="t"/>
              <a:pathLst>
                <a:path extrusionOk="0" h="17700" w="11781">
                  <a:moveTo>
                    <a:pt x="6366" y="0"/>
                  </a:moveTo>
                  <a:cubicBezTo>
                    <a:pt x="3039" y="0"/>
                    <a:pt x="390" y="1901"/>
                    <a:pt x="390" y="5228"/>
                  </a:cubicBezTo>
                  <a:cubicBezTo>
                    <a:pt x="390" y="8295"/>
                    <a:pt x="2607" y="9491"/>
                    <a:pt x="4004" y="10240"/>
                  </a:cubicBezTo>
                  <a:lnTo>
                    <a:pt x="5257" y="10916"/>
                  </a:lnTo>
                  <a:cubicBezTo>
                    <a:pt x="7518" y="12112"/>
                    <a:pt x="8915" y="12789"/>
                    <a:pt x="8915" y="14531"/>
                  </a:cubicBezTo>
                  <a:cubicBezTo>
                    <a:pt x="8915" y="16375"/>
                    <a:pt x="7432" y="17239"/>
                    <a:pt x="5718" y="17239"/>
                  </a:cubicBezTo>
                  <a:cubicBezTo>
                    <a:pt x="2996" y="17239"/>
                    <a:pt x="1542" y="14819"/>
                    <a:pt x="188" y="12141"/>
                  </a:cubicBezTo>
                  <a:lnTo>
                    <a:pt x="1" y="12141"/>
                  </a:lnTo>
                  <a:lnTo>
                    <a:pt x="289" y="16821"/>
                  </a:lnTo>
                  <a:cubicBezTo>
                    <a:pt x="1513" y="17368"/>
                    <a:pt x="3515" y="17699"/>
                    <a:pt x="5099" y="17699"/>
                  </a:cubicBezTo>
                  <a:cubicBezTo>
                    <a:pt x="9073" y="17699"/>
                    <a:pt x="11781" y="15568"/>
                    <a:pt x="11781" y="12141"/>
                  </a:cubicBezTo>
                  <a:cubicBezTo>
                    <a:pt x="11781" y="9015"/>
                    <a:pt x="9491" y="7950"/>
                    <a:pt x="7302" y="6783"/>
                  </a:cubicBezTo>
                  <a:lnTo>
                    <a:pt x="6035" y="6106"/>
                  </a:lnTo>
                  <a:cubicBezTo>
                    <a:pt x="4739" y="5430"/>
                    <a:pt x="3255" y="4652"/>
                    <a:pt x="3255" y="2909"/>
                  </a:cubicBezTo>
                  <a:cubicBezTo>
                    <a:pt x="3255" y="1484"/>
                    <a:pt x="4263" y="447"/>
                    <a:pt x="5934" y="447"/>
                  </a:cubicBezTo>
                  <a:cubicBezTo>
                    <a:pt x="8137" y="447"/>
                    <a:pt x="9722" y="2391"/>
                    <a:pt x="10787" y="4710"/>
                  </a:cubicBezTo>
                  <a:lnTo>
                    <a:pt x="10974" y="4710"/>
                  </a:lnTo>
                  <a:lnTo>
                    <a:pt x="10974" y="807"/>
                  </a:lnTo>
                  <a:cubicBezTo>
                    <a:pt x="9650" y="288"/>
                    <a:pt x="7648" y="0"/>
                    <a:pt x="6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3452825" y="2626700"/>
              <a:ext cx="429550" cy="616750"/>
            </a:xfrm>
            <a:custGeom>
              <a:rect b="b" l="l" r="r" t="t"/>
              <a:pathLst>
                <a:path extrusionOk="0" h="24670" w="17182">
                  <a:moveTo>
                    <a:pt x="8815" y="2002"/>
                  </a:moveTo>
                  <a:cubicBezTo>
                    <a:pt x="11464" y="2002"/>
                    <a:pt x="12400" y="5329"/>
                    <a:pt x="12400" y="9692"/>
                  </a:cubicBezTo>
                  <a:cubicBezTo>
                    <a:pt x="12400" y="13595"/>
                    <a:pt x="11493" y="17239"/>
                    <a:pt x="8915" y="17239"/>
                  </a:cubicBezTo>
                  <a:cubicBezTo>
                    <a:pt x="7000" y="17239"/>
                    <a:pt x="6165" y="15208"/>
                    <a:pt x="6165" y="12270"/>
                  </a:cubicBezTo>
                  <a:lnTo>
                    <a:pt x="6165" y="3197"/>
                  </a:lnTo>
                  <a:cubicBezTo>
                    <a:pt x="6942" y="2521"/>
                    <a:pt x="7850" y="2002"/>
                    <a:pt x="8815" y="2002"/>
                  </a:cubicBezTo>
                  <a:close/>
                  <a:moveTo>
                    <a:pt x="10917" y="0"/>
                  </a:moveTo>
                  <a:cubicBezTo>
                    <a:pt x="8872" y="0"/>
                    <a:pt x="7302" y="1167"/>
                    <a:pt x="6165" y="2650"/>
                  </a:cubicBezTo>
                  <a:lnTo>
                    <a:pt x="6165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74"/>
                    <a:pt x="1643" y="2650"/>
                    <a:pt x="1643" y="4710"/>
                  </a:cubicBezTo>
                  <a:lnTo>
                    <a:pt x="1643" y="21314"/>
                  </a:lnTo>
                  <a:cubicBezTo>
                    <a:pt x="1643" y="23374"/>
                    <a:pt x="1542" y="24482"/>
                    <a:pt x="217" y="24482"/>
                  </a:cubicBezTo>
                  <a:lnTo>
                    <a:pt x="217" y="24670"/>
                  </a:lnTo>
                  <a:lnTo>
                    <a:pt x="7590" y="24670"/>
                  </a:lnTo>
                  <a:lnTo>
                    <a:pt x="7590" y="24482"/>
                  </a:lnTo>
                  <a:cubicBezTo>
                    <a:pt x="6266" y="24482"/>
                    <a:pt x="6165" y="23374"/>
                    <a:pt x="6165" y="21314"/>
                  </a:cubicBezTo>
                  <a:lnTo>
                    <a:pt x="6165" y="17181"/>
                  </a:lnTo>
                  <a:cubicBezTo>
                    <a:pt x="6942" y="17498"/>
                    <a:pt x="7806" y="17699"/>
                    <a:pt x="8786" y="17699"/>
                  </a:cubicBezTo>
                  <a:cubicBezTo>
                    <a:pt x="13754" y="17699"/>
                    <a:pt x="17182" y="14042"/>
                    <a:pt x="17182" y="8339"/>
                  </a:cubicBezTo>
                  <a:cubicBezTo>
                    <a:pt x="17182" y="3255"/>
                    <a:pt x="14431" y="0"/>
                    <a:pt x="10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3893150" y="2626700"/>
              <a:ext cx="301725" cy="432775"/>
            </a:xfrm>
            <a:custGeom>
              <a:rect b="b" l="l" r="r" t="t"/>
              <a:pathLst>
                <a:path extrusionOk="0" h="17311" w="12069">
                  <a:moveTo>
                    <a:pt x="10744" y="0"/>
                  </a:moveTo>
                  <a:cubicBezTo>
                    <a:pt x="9001" y="0"/>
                    <a:pt x="7590" y="1455"/>
                    <a:pt x="6164" y="3485"/>
                  </a:cubicBezTo>
                  <a:lnTo>
                    <a:pt x="6164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74"/>
                    <a:pt x="1642" y="2650"/>
                    <a:pt x="1642" y="4710"/>
                  </a:cubicBezTo>
                  <a:lnTo>
                    <a:pt x="1642" y="13955"/>
                  </a:lnTo>
                  <a:cubicBezTo>
                    <a:pt x="1642" y="16014"/>
                    <a:pt x="1542" y="17109"/>
                    <a:pt x="217" y="17109"/>
                  </a:cubicBezTo>
                  <a:lnTo>
                    <a:pt x="217" y="17311"/>
                  </a:lnTo>
                  <a:lnTo>
                    <a:pt x="7590" y="17311"/>
                  </a:lnTo>
                  <a:lnTo>
                    <a:pt x="7590" y="17109"/>
                  </a:lnTo>
                  <a:cubicBezTo>
                    <a:pt x="6265" y="17109"/>
                    <a:pt x="6164" y="16014"/>
                    <a:pt x="6164" y="13955"/>
                  </a:cubicBezTo>
                  <a:lnTo>
                    <a:pt x="6164" y="3817"/>
                  </a:lnTo>
                  <a:cubicBezTo>
                    <a:pt x="6841" y="3169"/>
                    <a:pt x="7489" y="2967"/>
                    <a:pt x="8065" y="2967"/>
                  </a:cubicBezTo>
                  <a:cubicBezTo>
                    <a:pt x="9001" y="2967"/>
                    <a:pt x="10096" y="3457"/>
                    <a:pt x="10946" y="4393"/>
                  </a:cubicBezTo>
                  <a:lnTo>
                    <a:pt x="11133" y="4393"/>
                  </a:lnTo>
                  <a:lnTo>
                    <a:pt x="12069" y="260"/>
                  </a:lnTo>
                  <a:cubicBezTo>
                    <a:pt x="11623" y="58"/>
                    <a:pt x="11162" y="0"/>
                    <a:pt x="10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4207100" y="2628125"/>
              <a:ext cx="189775" cy="431350"/>
            </a:xfrm>
            <a:custGeom>
              <a:rect b="b" l="l" r="r" t="t"/>
              <a:pathLst>
                <a:path extrusionOk="0" h="17254" w="7591">
                  <a:moveTo>
                    <a:pt x="6035" y="1"/>
                  </a:moveTo>
                  <a:lnTo>
                    <a:pt x="1" y="1427"/>
                  </a:lnTo>
                  <a:lnTo>
                    <a:pt x="1" y="1628"/>
                  </a:lnTo>
                  <a:cubicBezTo>
                    <a:pt x="1095" y="2017"/>
                    <a:pt x="1657" y="2593"/>
                    <a:pt x="1657" y="4653"/>
                  </a:cubicBezTo>
                  <a:lnTo>
                    <a:pt x="1657" y="13898"/>
                  </a:lnTo>
                  <a:cubicBezTo>
                    <a:pt x="1657" y="15957"/>
                    <a:pt x="1556" y="17052"/>
                    <a:pt x="231" y="17052"/>
                  </a:cubicBezTo>
                  <a:lnTo>
                    <a:pt x="231" y="17254"/>
                  </a:lnTo>
                  <a:lnTo>
                    <a:pt x="7590" y="17254"/>
                  </a:lnTo>
                  <a:lnTo>
                    <a:pt x="7590" y="17052"/>
                  </a:lnTo>
                  <a:cubicBezTo>
                    <a:pt x="6265" y="17052"/>
                    <a:pt x="6164" y="15957"/>
                    <a:pt x="6164" y="13898"/>
                  </a:cubicBezTo>
                  <a:lnTo>
                    <a:pt x="6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4235550" y="2444875"/>
              <a:ext cx="128200" cy="128550"/>
            </a:xfrm>
            <a:custGeom>
              <a:rect b="b" l="l" r="r" t="t"/>
              <a:pathLst>
                <a:path extrusionOk="0" h="5142" w="5128">
                  <a:moveTo>
                    <a:pt x="2578" y="1"/>
                  </a:moveTo>
                  <a:cubicBezTo>
                    <a:pt x="1124" y="1"/>
                    <a:pt x="0" y="1167"/>
                    <a:pt x="0" y="2564"/>
                  </a:cubicBezTo>
                  <a:cubicBezTo>
                    <a:pt x="0" y="4004"/>
                    <a:pt x="1124" y="5142"/>
                    <a:pt x="2578" y="5142"/>
                  </a:cubicBezTo>
                  <a:cubicBezTo>
                    <a:pt x="3961" y="5142"/>
                    <a:pt x="5127" y="4004"/>
                    <a:pt x="5127" y="2564"/>
                  </a:cubicBezTo>
                  <a:cubicBezTo>
                    <a:pt x="5127" y="1167"/>
                    <a:pt x="3961" y="1"/>
                    <a:pt x="2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4412675" y="2626700"/>
              <a:ext cx="441425" cy="432775"/>
            </a:xfrm>
            <a:custGeom>
              <a:rect b="b" l="l" r="r" t="t"/>
              <a:pathLst>
                <a:path extrusionOk="0" h="17311" w="17657">
                  <a:moveTo>
                    <a:pt x="12040" y="0"/>
                  </a:moveTo>
                  <a:cubicBezTo>
                    <a:pt x="9851" y="0"/>
                    <a:pt x="7777" y="1484"/>
                    <a:pt x="6164" y="3097"/>
                  </a:cubicBezTo>
                  <a:lnTo>
                    <a:pt x="6164" y="58"/>
                  </a:lnTo>
                  <a:lnTo>
                    <a:pt x="6035" y="58"/>
                  </a:lnTo>
                  <a:lnTo>
                    <a:pt x="1" y="1484"/>
                  </a:lnTo>
                  <a:lnTo>
                    <a:pt x="1" y="1685"/>
                  </a:lnTo>
                  <a:cubicBezTo>
                    <a:pt x="1095" y="2060"/>
                    <a:pt x="1642" y="2650"/>
                    <a:pt x="1642" y="4710"/>
                  </a:cubicBezTo>
                  <a:lnTo>
                    <a:pt x="1642" y="13955"/>
                  </a:lnTo>
                  <a:cubicBezTo>
                    <a:pt x="1642" y="16014"/>
                    <a:pt x="1542" y="17109"/>
                    <a:pt x="217" y="17109"/>
                  </a:cubicBezTo>
                  <a:lnTo>
                    <a:pt x="217" y="17311"/>
                  </a:lnTo>
                  <a:lnTo>
                    <a:pt x="7590" y="17311"/>
                  </a:lnTo>
                  <a:lnTo>
                    <a:pt x="7590" y="17109"/>
                  </a:lnTo>
                  <a:cubicBezTo>
                    <a:pt x="6265" y="17109"/>
                    <a:pt x="6164" y="16014"/>
                    <a:pt x="6164" y="13955"/>
                  </a:cubicBezTo>
                  <a:lnTo>
                    <a:pt x="6164" y="3428"/>
                  </a:lnTo>
                  <a:cubicBezTo>
                    <a:pt x="7158" y="2809"/>
                    <a:pt x="8325" y="2449"/>
                    <a:pt x="9232" y="2449"/>
                  </a:cubicBezTo>
                  <a:cubicBezTo>
                    <a:pt x="11335" y="2449"/>
                    <a:pt x="11723" y="3975"/>
                    <a:pt x="11723" y="6207"/>
                  </a:cubicBezTo>
                  <a:lnTo>
                    <a:pt x="11723" y="13955"/>
                  </a:lnTo>
                  <a:cubicBezTo>
                    <a:pt x="11723" y="16014"/>
                    <a:pt x="11623" y="17109"/>
                    <a:pt x="10298" y="17109"/>
                  </a:cubicBezTo>
                  <a:lnTo>
                    <a:pt x="10298" y="17311"/>
                  </a:lnTo>
                  <a:lnTo>
                    <a:pt x="17657" y="17311"/>
                  </a:lnTo>
                  <a:lnTo>
                    <a:pt x="17657" y="17109"/>
                  </a:lnTo>
                  <a:cubicBezTo>
                    <a:pt x="16332" y="17109"/>
                    <a:pt x="16245" y="16014"/>
                    <a:pt x="16245" y="13955"/>
                  </a:cubicBezTo>
                  <a:lnTo>
                    <a:pt x="16245" y="5041"/>
                  </a:lnTo>
                  <a:cubicBezTo>
                    <a:pt x="16245" y="1815"/>
                    <a:pt x="14820" y="0"/>
                    <a:pt x="12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4860200" y="2626700"/>
              <a:ext cx="399650" cy="626475"/>
            </a:xfrm>
            <a:custGeom>
              <a:rect b="b" l="l" r="r" t="t"/>
              <a:pathLst>
                <a:path extrusionOk="0" h="25059" w="15986">
                  <a:moveTo>
                    <a:pt x="7014" y="447"/>
                  </a:moveTo>
                  <a:cubicBezTo>
                    <a:pt x="9016" y="447"/>
                    <a:pt x="9635" y="2780"/>
                    <a:pt x="9635" y="5718"/>
                  </a:cubicBezTo>
                  <a:cubicBezTo>
                    <a:pt x="9635" y="8655"/>
                    <a:pt x="9016" y="11017"/>
                    <a:pt x="7014" y="11017"/>
                  </a:cubicBezTo>
                  <a:cubicBezTo>
                    <a:pt x="5012" y="11017"/>
                    <a:pt x="4364" y="8655"/>
                    <a:pt x="4364" y="5718"/>
                  </a:cubicBezTo>
                  <a:cubicBezTo>
                    <a:pt x="4364" y="2780"/>
                    <a:pt x="5041" y="447"/>
                    <a:pt x="7014" y="447"/>
                  </a:cubicBezTo>
                  <a:close/>
                  <a:moveTo>
                    <a:pt x="7043" y="0"/>
                  </a:moveTo>
                  <a:cubicBezTo>
                    <a:pt x="3068" y="0"/>
                    <a:pt x="418" y="2319"/>
                    <a:pt x="418" y="5775"/>
                  </a:cubicBezTo>
                  <a:cubicBezTo>
                    <a:pt x="418" y="8267"/>
                    <a:pt x="1714" y="10081"/>
                    <a:pt x="3874" y="10916"/>
                  </a:cubicBezTo>
                  <a:cubicBezTo>
                    <a:pt x="1844" y="12040"/>
                    <a:pt x="591" y="13048"/>
                    <a:pt x="591" y="14560"/>
                  </a:cubicBezTo>
                  <a:cubicBezTo>
                    <a:pt x="591" y="16043"/>
                    <a:pt x="1484" y="17181"/>
                    <a:pt x="3558" y="17181"/>
                  </a:cubicBezTo>
                  <a:lnTo>
                    <a:pt x="9822" y="17181"/>
                  </a:lnTo>
                  <a:cubicBezTo>
                    <a:pt x="12083" y="17181"/>
                    <a:pt x="13379" y="18247"/>
                    <a:pt x="13379" y="19932"/>
                  </a:cubicBezTo>
                  <a:cubicBezTo>
                    <a:pt x="13379" y="22351"/>
                    <a:pt x="11277" y="23806"/>
                    <a:pt x="8497" y="23806"/>
                  </a:cubicBezTo>
                  <a:cubicBezTo>
                    <a:pt x="5300" y="23806"/>
                    <a:pt x="3428" y="22193"/>
                    <a:pt x="3428" y="19802"/>
                  </a:cubicBezTo>
                  <a:cubicBezTo>
                    <a:pt x="3428" y="18924"/>
                    <a:pt x="3615" y="18247"/>
                    <a:pt x="4134" y="17541"/>
                  </a:cubicBezTo>
                  <a:lnTo>
                    <a:pt x="4004" y="17541"/>
                  </a:lnTo>
                  <a:lnTo>
                    <a:pt x="3457" y="17699"/>
                  </a:lnTo>
                  <a:cubicBezTo>
                    <a:pt x="1657" y="18218"/>
                    <a:pt x="1" y="19183"/>
                    <a:pt x="1" y="21156"/>
                  </a:cubicBezTo>
                  <a:cubicBezTo>
                    <a:pt x="1" y="23158"/>
                    <a:pt x="1916" y="25058"/>
                    <a:pt x="6078" y="25058"/>
                  </a:cubicBezTo>
                  <a:cubicBezTo>
                    <a:pt x="10859" y="25058"/>
                    <a:pt x="15986" y="22193"/>
                    <a:pt x="15986" y="17829"/>
                  </a:cubicBezTo>
                  <a:cubicBezTo>
                    <a:pt x="15986" y="14978"/>
                    <a:pt x="14056" y="13437"/>
                    <a:pt x="10499" y="13437"/>
                  </a:cubicBezTo>
                  <a:lnTo>
                    <a:pt x="4551" y="13437"/>
                  </a:lnTo>
                  <a:cubicBezTo>
                    <a:pt x="3558" y="13437"/>
                    <a:pt x="3198" y="13019"/>
                    <a:pt x="3198" y="12501"/>
                  </a:cubicBezTo>
                  <a:cubicBezTo>
                    <a:pt x="3198" y="11982"/>
                    <a:pt x="3457" y="11622"/>
                    <a:pt x="4263" y="11075"/>
                  </a:cubicBezTo>
                  <a:cubicBezTo>
                    <a:pt x="5070" y="11334"/>
                    <a:pt x="6006" y="11464"/>
                    <a:pt x="7014" y="11464"/>
                  </a:cubicBezTo>
                  <a:cubicBezTo>
                    <a:pt x="10989" y="11464"/>
                    <a:pt x="13595" y="9174"/>
                    <a:pt x="13595" y="5689"/>
                  </a:cubicBezTo>
                  <a:cubicBezTo>
                    <a:pt x="13595" y="4076"/>
                    <a:pt x="13048" y="2708"/>
                    <a:pt x="12054" y="1743"/>
                  </a:cubicBezTo>
                  <a:lnTo>
                    <a:pt x="12054" y="1743"/>
                  </a:lnTo>
                  <a:lnTo>
                    <a:pt x="15410" y="2060"/>
                  </a:lnTo>
                  <a:lnTo>
                    <a:pt x="15986" y="101"/>
                  </a:lnTo>
                  <a:lnTo>
                    <a:pt x="10729" y="778"/>
                  </a:lnTo>
                  <a:cubicBezTo>
                    <a:pt x="9693" y="288"/>
                    <a:pt x="8468" y="0"/>
                    <a:pt x="7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" name="Google Shape;179;p23"/>
          <p:cNvGrpSpPr/>
          <p:nvPr/>
        </p:nvGrpSpPr>
        <p:grpSpPr>
          <a:xfrm>
            <a:off x="8587675" y="226119"/>
            <a:ext cx="320307" cy="296289"/>
            <a:chOff x="2335300" y="2541375"/>
            <a:chExt cx="662475" cy="612800"/>
          </a:xfrm>
        </p:grpSpPr>
        <p:sp>
          <p:nvSpPr>
            <p:cNvPr id="180" name="Google Shape;180;p23"/>
            <p:cNvSpPr/>
            <p:nvPr/>
          </p:nvSpPr>
          <p:spPr>
            <a:xfrm>
              <a:off x="2335300" y="2541375"/>
              <a:ext cx="662475" cy="612800"/>
            </a:xfrm>
            <a:custGeom>
              <a:rect b="b" l="l" r="r" t="t"/>
              <a:pathLst>
                <a:path extrusionOk="0" h="24512" w="26499">
                  <a:moveTo>
                    <a:pt x="1628" y="0"/>
                  </a:moveTo>
                  <a:lnTo>
                    <a:pt x="1628" y="0"/>
                  </a:lnTo>
                  <a:cubicBezTo>
                    <a:pt x="0" y="3082"/>
                    <a:pt x="1513" y="9635"/>
                    <a:pt x="6308" y="12155"/>
                  </a:cubicBezTo>
                  <a:lnTo>
                    <a:pt x="14272" y="16360"/>
                  </a:lnTo>
                  <a:cubicBezTo>
                    <a:pt x="18304" y="18477"/>
                    <a:pt x="21804" y="21487"/>
                    <a:pt x="24871" y="24511"/>
                  </a:cubicBezTo>
                  <a:cubicBezTo>
                    <a:pt x="26499" y="21429"/>
                    <a:pt x="24987" y="14877"/>
                    <a:pt x="20191" y="12356"/>
                  </a:cubicBezTo>
                  <a:lnTo>
                    <a:pt x="12227" y="8166"/>
                  </a:lnTo>
                  <a:cubicBezTo>
                    <a:pt x="8195" y="6034"/>
                    <a:pt x="4695" y="3039"/>
                    <a:pt x="1628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2360150" y="2988175"/>
              <a:ext cx="274350" cy="165875"/>
            </a:xfrm>
            <a:custGeom>
              <a:rect b="b" l="l" r="r" t="t"/>
              <a:pathLst>
                <a:path extrusionOk="0" h="6635" w="10974">
                  <a:moveTo>
                    <a:pt x="5228" y="0"/>
                  </a:moveTo>
                  <a:lnTo>
                    <a:pt x="0" y="6005"/>
                  </a:lnTo>
                  <a:cubicBezTo>
                    <a:pt x="795" y="6424"/>
                    <a:pt x="1821" y="6635"/>
                    <a:pt x="2950" y="6635"/>
                  </a:cubicBezTo>
                  <a:cubicBezTo>
                    <a:pt x="5626" y="6635"/>
                    <a:pt x="8877" y="5450"/>
                    <a:pt x="10974" y="3039"/>
                  </a:cubicBezTo>
                  <a:lnTo>
                    <a:pt x="5228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2698575" y="2541475"/>
              <a:ext cx="274375" cy="165900"/>
            </a:xfrm>
            <a:custGeom>
              <a:rect b="b" l="l" r="r" t="t"/>
              <a:pathLst>
                <a:path extrusionOk="0" h="6636" w="10975">
                  <a:moveTo>
                    <a:pt x="8027" y="1"/>
                  </a:moveTo>
                  <a:cubicBezTo>
                    <a:pt x="5350" y="1"/>
                    <a:pt x="2098" y="1189"/>
                    <a:pt x="0" y="3611"/>
                  </a:cubicBezTo>
                  <a:lnTo>
                    <a:pt x="5732" y="6635"/>
                  </a:lnTo>
                  <a:lnTo>
                    <a:pt x="10974" y="630"/>
                  </a:lnTo>
                  <a:cubicBezTo>
                    <a:pt x="10180" y="212"/>
                    <a:pt x="9155" y="1"/>
                    <a:pt x="8027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