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88" r:id="rId7"/>
  </p:sldMasterIdLst>
  <p:notesMasterIdLst>
    <p:notesMasterId r:id="rId31"/>
  </p:notesMasterIdLst>
  <p:sldIdLst>
    <p:sldId id="259" r:id="rId8"/>
    <p:sldId id="1970" r:id="rId9"/>
    <p:sldId id="1972" r:id="rId10"/>
    <p:sldId id="1315" r:id="rId11"/>
    <p:sldId id="353" r:id="rId12"/>
    <p:sldId id="408" r:id="rId13"/>
    <p:sldId id="1968" r:id="rId14"/>
    <p:sldId id="1034" r:id="rId15"/>
    <p:sldId id="1035" r:id="rId16"/>
    <p:sldId id="1969" r:id="rId17"/>
    <p:sldId id="988" r:id="rId18"/>
    <p:sldId id="1951" r:id="rId19"/>
    <p:sldId id="1954" r:id="rId20"/>
    <p:sldId id="1956" r:id="rId21"/>
    <p:sldId id="1959" r:id="rId22"/>
    <p:sldId id="423" r:id="rId23"/>
    <p:sldId id="1971" r:id="rId24"/>
    <p:sldId id="1304" r:id="rId25"/>
    <p:sldId id="1305" r:id="rId26"/>
    <p:sldId id="1306" r:id="rId27"/>
    <p:sldId id="1307" r:id="rId28"/>
    <p:sldId id="1308" r:id="rId29"/>
    <p:sldId id="260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7F77"/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218" autoAdjust="0"/>
    <p:restoredTop sz="94660" autoAdjust="0"/>
  </p:normalViewPr>
  <p:slideViewPr>
    <p:cSldViewPr snapToGrid="0">
      <p:cViewPr>
        <p:scale>
          <a:sx n="153" d="100"/>
          <a:sy n="153" d="100"/>
        </p:scale>
        <p:origin x="552" y="-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9F013-DE98-4D20-A048-6C70366316F4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88ED9-0FFD-4AB8-A154-3257E2A1F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76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1361-1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53817C-9C9C-4C72-AB14-52180345A976}" type="slidenum">
              <a:rPr lang="ja-JP" altLang="en-GB" smtClean="0"/>
              <a:pPr>
                <a:defRPr/>
              </a:pPr>
              <a:t>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6102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3817C-9C9C-4C72-AB14-52180345A976}" type="slidenum">
              <a:rPr lang="ja-JP" altLang="en-GB" smtClean="0"/>
              <a:pPr>
                <a:defRPr/>
              </a:pPr>
              <a:t>11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7429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86467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686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2B36D64-E00E-4D18-934F-DC5971C09277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566E64A-A767-4256-AE2D-2F391F073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FDB25AC-F848-4B08-AAEC-FE1DEC656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6178C18-E0C4-4194-8D37-663A4DAFB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821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7720" y="197487"/>
            <a:ext cx="7707630" cy="5953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>
              <a:defRPr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2pPr>
            <a:lvl3pPr>
              <a:defRPr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1EE7619-E320-4B63-805F-E16421BCB449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A8CE439-E62C-4244-B2A8-EF4F5EDA8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4F1D15-04E5-448E-8BF9-E03BFC371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A1F532-4996-4F04-BC3E-FB34955F8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36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3440" y="1143000"/>
            <a:ext cx="7657148" cy="18954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3440" y="3157064"/>
            <a:ext cx="7657148" cy="1500187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Sub title</a:t>
            </a:r>
            <a:endParaRPr lang="ja-JP" alt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CDDF9E-DBAC-47C5-A3D7-BD16374907ED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BD09995-B1EC-4387-AEA3-1AC583B93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76ACCA-4C70-4478-B8C8-B08507F8A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B48143-EF3B-4179-BFE2-8594C8D43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326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7720" y="1094102"/>
            <a:ext cx="3817620" cy="5062855"/>
          </a:xfrm>
        </p:spPr>
        <p:txBody>
          <a:bodyPr>
            <a:normAutofit/>
          </a:bodyPr>
          <a:lstStyle>
            <a:lvl1pPr>
              <a:defRPr sz="2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aseline="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aseline="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57750" y="1094104"/>
            <a:ext cx="3657600" cy="5062853"/>
          </a:xfrm>
        </p:spPr>
        <p:txBody>
          <a:bodyPr>
            <a:normAutofit/>
          </a:bodyPr>
          <a:lstStyle>
            <a:lvl1pPr>
              <a:defRPr sz="2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aseline="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aseline="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8812F3F-CA03-4A99-B75B-2578A9FE5149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C3D3031-5472-482F-A6CC-3CEBE52A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4671DB-15A1-413A-A575-836C68352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CBF517-B95C-4E8B-BAE6-DB0296A8C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40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960" y="1071563"/>
            <a:ext cx="3715941" cy="497206"/>
          </a:xfrm>
        </p:spPr>
        <p:txBody>
          <a:bodyPr anchor="t"/>
          <a:lstStyle>
            <a:lvl1pPr marL="0" indent="0">
              <a:buNone/>
              <a:defRPr sz="2400" b="1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Sub title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7960" y="1676400"/>
            <a:ext cx="3715941" cy="4312920"/>
          </a:xfrm>
        </p:spPr>
        <p:txBody>
          <a:bodyPr>
            <a:normAutofit/>
          </a:bodyPr>
          <a:lstStyle>
            <a:lvl1pPr>
              <a:defRPr sz="24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>
              <a:defRPr sz="20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2pPr>
            <a:lvl3pPr>
              <a:defRPr sz="18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en-US" altLang="ja-JP"/>
              <a:t>First level</a:t>
            </a:r>
            <a:endParaRPr lang="ja-JP" altLang="en-US"/>
          </a:p>
          <a:p>
            <a:pPr lvl="1"/>
            <a:r>
              <a:rPr lang="en-US" altLang="ja-JP"/>
              <a:t>Second level</a:t>
            </a:r>
            <a:endParaRPr lang="ja-JP" altLang="en-US"/>
          </a:p>
          <a:p>
            <a:pPr lvl="2"/>
            <a:r>
              <a:rPr lang="en-US" altLang="ja-JP"/>
              <a:t>Third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2300" y="1071563"/>
            <a:ext cx="3734241" cy="497206"/>
          </a:xfrm>
        </p:spPr>
        <p:txBody>
          <a:bodyPr anchor="t"/>
          <a:lstStyle>
            <a:lvl1pPr marL="0" indent="0">
              <a:buNone/>
              <a:defRPr sz="2400" b="1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Sub title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82300" y="1676400"/>
            <a:ext cx="3734241" cy="4312920"/>
          </a:xfrm>
        </p:spPr>
        <p:txBody>
          <a:bodyPr>
            <a:normAutofit/>
          </a:bodyPr>
          <a:lstStyle>
            <a:lvl1pPr>
              <a:defRPr sz="24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>
              <a:defRPr sz="20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2pPr>
            <a:lvl3pPr>
              <a:defRPr sz="18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en-US" altLang="ja-JP"/>
              <a:t>First level</a:t>
            </a:r>
            <a:endParaRPr lang="ja-JP" altLang="en-US"/>
          </a:p>
          <a:p>
            <a:pPr lvl="1"/>
            <a:r>
              <a:rPr lang="en-US" altLang="ja-JP"/>
              <a:t>Second level</a:t>
            </a:r>
            <a:endParaRPr lang="ja-JP" altLang="en-US"/>
          </a:p>
          <a:p>
            <a:pPr lvl="2"/>
            <a:r>
              <a:rPr lang="en-US" altLang="ja-JP"/>
              <a:t>Third level</a:t>
            </a:r>
            <a:endParaRPr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720" y="197487"/>
            <a:ext cx="7707630" cy="59531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9BA5021-67F1-4530-AA2F-74E80BC2976F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AC07902-E4F3-41CF-B850-25A24C82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7E66C0D-0F18-4682-B061-A5C26A1D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DFA1F2-F7B9-4298-9EBE-CB6931EF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829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 /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D2858AD-E570-4B96-B594-C5CE93CA7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0" y="1039091"/>
            <a:ext cx="8195310" cy="51954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9D209E-9CF1-472F-AE92-1EECB4951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720" y="197487"/>
            <a:ext cx="7707630" cy="59531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633894-BC84-4FD6-A073-111DD2AF7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BAB327-7313-434B-9E4C-4070A499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2337893-845A-40C7-8690-DA2238BAB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673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SG.png">
            <a:extLst>
              <a:ext uri="{FF2B5EF4-FFF2-40B4-BE49-F238E27FC236}">
                <a16:creationId xmlns:a16="http://schemas.microsoft.com/office/drawing/2014/main" id="{EF2A1FC0-29D1-4A89-9D59-C3613173F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9600"/>
            <a:ext cx="5638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3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7720" y="197487"/>
            <a:ext cx="7707630" cy="5953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>
              <a:defRPr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2pPr>
            <a:lvl3pPr>
              <a:defRPr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1EE7619-E320-4B63-805F-E16421BCB449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A8CE439-E62C-4244-B2A8-EF4F5EDA8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4F1D15-04E5-448E-8BF9-E03BFC371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A1F532-4996-4F04-BC3E-FB34955F8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211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3440" y="1143000"/>
            <a:ext cx="7657148" cy="18954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3440" y="3157064"/>
            <a:ext cx="7657148" cy="1500187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Sub title</a:t>
            </a:r>
            <a:endParaRPr lang="ja-JP" alt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CDDF9E-DBAC-47C5-A3D7-BD16374907ED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BD09995-B1EC-4387-AEA3-1AC583B93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76ACCA-4C70-4478-B8C8-B08507F8A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B48143-EF3B-4179-BFE2-8594C8D43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08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7720" y="1094102"/>
            <a:ext cx="3817620" cy="5062855"/>
          </a:xfrm>
        </p:spPr>
        <p:txBody>
          <a:bodyPr>
            <a:normAutofit/>
          </a:bodyPr>
          <a:lstStyle>
            <a:lvl1pPr>
              <a:defRPr sz="2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aseline="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aseline="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57750" y="1094104"/>
            <a:ext cx="3657600" cy="5062853"/>
          </a:xfrm>
        </p:spPr>
        <p:txBody>
          <a:bodyPr>
            <a:normAutofit/>
          </a:bodyPr>
          <a:lstStyle>
            <a:lvl1pPr>
              <a:defRPr sz="2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aseline="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aseline="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8812F3F-CA03-4A99-B75B-2578A9FE5149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C3D3031-5472-482F-A6CC-3CEBE52A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4671DB-15A1-413A-A575-836C68352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CBF517-B95C-4E8B-BAE6-DB0296A8C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27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960" y="1071563"/>
            <a:ext cx="3715941" cy="497206"/>
          </a:xfrm>
        </p:spPr>
        <p:txBody>
          <a:bodyPr anchor="t"/>
          <a:lstStyle>
            <a:lvl1pPr marL="0" indent="0">
              <a:buNone/>
              <a:defRPr sz="2400" b="1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Sub title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7960" y="1676400"/>
            <a:ext cx="3715941" cy="4312920"/>
          </a:xfrm>
        </p:spPr>
        <p:txBody>
          <a:bodyPr>
            <a:normAutofit/>
          </a:bodyPr>
          <a:lstStyle>
            <a:lvl1pPr>
              <a:defRPr sz="24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>
              <a:defRPr sz="20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2pPr>
            <a:lvl3pPr>
              <a:defRPr sz="18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en-US" altLang="ja-JP"/>
              <a:t>First level</a:t>
            </a:r>
            <a:endParaRPr lang="ja-JP" altLang="en-US"/>
          </a:p>
          <a:p>
            <a:pPr lvl="1"/>
            <a:r>
              <a:rPr lang="en-US" altLang="ja-JP"/>
              <a:t>Second level</a:t>
            </a:r>
            <a:endParaRPr lang="ja-JP" altLang="en-US"/>
          </a:p>
          <a:p>
            <a:pPr lvl="2"/>
            <a:r>
              <a:rPr lang="en-US" altLang="ja-JP"/>
              <a:t>Third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2300" y="1071563"/>
            <a:ext cx="3734241" cy="497206"/>
          </a:xfrm>
        </p:spPr>
        <p:txBody>
          <a:bodyPr anchor="t"/>
          <a:lstStyle>
            <a:lvl1pPr marL="0" indent="0">
              <a:buNone/>
              <a:defRPr sz="2400" b="1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Sub title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82300" y="1676400"/>
            <a:ext cx="3734241" cy="4312920"/>
          </a:xfrm>
        </p:spPr>
        <p:txBody>
          <a:bodyPr>
            <a:normAutofit/>
          </a:bodyPr>
          <a:lstStyle>
            <a:lvl1pPr>
              <a:defRPr sz="24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>
              <a:defRPr sz="20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2pPr>
            <a:lvl3pPr>
              <a:defRPr sz="1800" baseline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en-US" altLang="ja-JP"/>
              <a:t>First level</a:t>
            </a:r>
            <a:endParaRPr lang="ja-JP" altLang="en-US"/>
          </a:p>
          <a:p>
            <a:pPr lvl="1"/>
            <a:r>
              <a:rPr lang="en-US" altLang="ja-JP"/>
              <a:t>Second level</a:t>
            </a:r>
            <a:endParaRPr lang="ja-JP" altLang="en-US"/>
          </a:p>
          <a:p>
            <a:pPr lvl="2"/>
            <a:r>
              <a:rPr lang="en-US" altLang="ja-JP"/>
              <a:t>Third level</a:t>
            </a:r>
            <a:endParaRPr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720" y="197487"/>
            <a:ext cx="7707630" cy="59531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9BA5021-67F1-4530-AA2F-74E80BC2976F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AC07902-E4F3-41CF-B850-25A24C82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7E66C0D-0F18-4682-B061-A5C26A1D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DFA1F2-F7B9-4298-9EBE-CB6931EF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50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 /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D2858AD-E570-4B96-B594-C5CE93CA7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0" y="1039091"/>
            <a:ext cx="8195310" cy="51954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9D209E-9CF1-472F-AE92-1EECB4951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720" y="197487"/>
            <a:ext cx="7707630" cy="59531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633894-BC84-4FD6-A073-111DD2AF7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BAB327-7313-434B-9E4C-4070A499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2337893-845A-40C7-8690-DA2238BAB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53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SG.png">
            <a:extLst>
              <a:ext uri="{FF2B5EF4-FFF2-40B4-BE49-F238E27FC236}">
                <a16:creationId xmlns:a16="http://schemas.microsoft.com/office/drawing/2014/main" id="{EF2A1FC0-29D1-4A89-9D59-C3613173F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9600"/>
            <a:ext cx="5638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5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03.08.2018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 30-105 and PD Plus 30-106 engl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EC748-6212-45CF-8D02-E9AFF33B0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86467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686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2B36D64-E00E-4D18-934F-DC5971C09277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566E64A-A767-4256-AE2D-2F391F073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FDB25AC-F848-4B08-AAEC-FE1DEC656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6178C18-E0C4-4194-8D37-663A4DAFB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2" y="244653"/>
            <a:ext cx="1706061" cy="57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7720" y="197487"/>
            <a:ext cx="7707630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720" y="1094104"/>
            <a:ext cx="7707630" cy="506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6327" cy="6858000"/>
          </a:xfrm>
          <a:prstGeom prst="rect">
            <a:avLst/>
          </a:prstGeom>
        </p:spPr>
      </p:pic>
      <p:pic>
        <p:nvPicPr>
          <p:cNvPr id="9" name="Picture 2" descr="NSG.png">
            <a:extLst>
              <a:ext uri="{FF2B5EF4-FFF2-40B4-BE49-F238E27FC236}">
                <a16:creationId xmlns:a16="http://schemas.microsoft.com/office/drawing/2014/main" id="{8F617A62-5C14-4797-B72F-8E94743DA13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72" y="212938"/>
            <a:ext cx="1076400" cy="5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8981006-DA13-4C37-A168-A98FB27924CC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  <p:sldLayoutId id="2147483685" r:id="rId7"/>
    <p:sldLayoutId id="214748369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27F77"/>
        </a:buClr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27F77"/>
        </a:buClr>
        <a:buFont typeface="Arial" panose="020B0604020202020204" pitchFamily="34" charset="0"/>
        <a:buChar char="•"/>
        <a:defRPr kumimoji="1" sz="2400" kern="1200" baseline="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27F77"/>
        </a:buClr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7720" y="197487"/>
            <a:ext cx="7707630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720" y="1094104"/>
            <a:ext cx="7707630" cy="506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5630" y="639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921AB9-5F11-43C5-B957-02FF2E1FCA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6327" cy="6858000"/>
          </a:xfrm>
          <a:prstGeom prst="rect">
            <a:avLst/>
          </a:prstGeom>
        </p:spPr>
      </p:pic>
      <p:pic>
        <p:nvPicPr>
          <p:cNvPr id="9" name="Picture 2" descr="NSG.png">
            <a:extLst>
              <a:ext uri="{FF2B5EF4-FFF2-40B4-BE49-F238E27FC236}">
                <a16:creationId xmlns:a16="http://schemas.microsoft.com/office/drawing/2014/main" id="{8F617A62-5C14-4797-B72F-8E94743DA1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72" y="212938"/>
            <a:ext cx="1076400" cy="5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8981006-DA13-4C37-A168-A98FB27924CC}"/>
              </a:ext>
            </a:extLst>
          </p:cNvPr>
          <p:cNvCxnSpPr>
            <a:cxnSpLocks/>
          </p:cNvCxnSpPr>
          <p:nvPr userDrawn="1"/>
        </p:nvCxnSpPr>
        <p:spPr>
          <a:xfrm>
            <a:off x="1273697" y="6446405"/>
            <a:ext cx="0" cy="24534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9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27F77"/>
        </a:buClr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27F77"/>
        </a:buClr>
        <a:buFont typeface="Arial" panose="020B0604020202020204" pitchFamily="34" charset="0"/>
        <a:buChar char="•"/>
        <a:defRPr kumimoji="1" sz="2400" kern="1200" baseline="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27F77"/>
        </a:buClr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Tahoma" panose="020B0604030504040204" pitchFamily="34" charset="0"/>
          <a:ea typeface="Meiryo UI" panose="020B0604030504040204" pitchFamily="50" charset="-128"/>
          <a:cs typeface="Tahom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56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AA779E-8269-45AC-9372-233919C5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Film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8FC465-1084-4A7C-88FE-5ECBA7EF0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24A30A-67D4-42B0-8892-F098620CE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0ACE8D-ABB6-4B02-8AA8-64128A12D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997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Pilkington Pyrostop</a:t>
            </a:r>
            <a:r>
              <a:rPr lang="de-DE" baseline="30000" dirty="0"/>
              <a:t>®</a:t>
            </a:r>
            <a:r>
              <a:rPr lang="de-DE" dirty="0"/>
              <a:t> Line</a:t>
            </a:r>
          </a:p>
        </p:txBody>
      </p:sp>
      <p:pic>
        <p:nvPicPr>
          <p:cNvPr id="80898" name="Picture 2" descr="B:\Marketing_Kommunikation\Länderaktivitäten\Aktivitäten Deutschland\PS Line\Literatur\Prospekt aktuell\Vorarbeit\Madison_Dearborn_ButtGlaze_TGP_rende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273175"/>
            <a:ext cx="6621893" cy="439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>
          <a:xfrm>
            <a:off x="6796088" y="64023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9EA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4FC5B6E-FF0F-48AB-8688-162C88E5665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298C0A0-2911-4A4F-B650-E4245D476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B2D626D1-B634-4046-8231-B2CD92900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95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82C87C-5A8C-41F9-AE72-8D9FC80D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Pilkington </a:t>
            </a:r>
            <a:r>
              <a:rPr lang="de-DE" dirty="0" err="1"/>
              <a:t>Pyrostop</a:t>
            </a:r>
            <a:r>
              <a:rPr lang="de-DE" baseline="30000" dirty="0"/>
              <a:t>®</a:t>
            </a:r>
            <a:r>
              <a:rPr lang="de-DE" dirty="0"/>
              <a:t> Line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C1E5BF-18AA-4EED-AEC3-EE08FB3AF4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AF53D8-25F2-461A-BF80-CA6ADE20B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72BA42-B975-4E67-8272-25EC2A117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graphicFrame>
        <p:nvGraphicFramePr>
          <p:cNvPr id="7" name="Tabelle 2">
            <a:extLst>
              <a:ext uri="{FF2B5EF4-FFF2-40B4-BE49-F238E27FC236}">
                <a16:creationId xmlns:a16="http://schemas.microsoft.com/office/drawing/2014/main" id="{FB8E2B60-74FA-464C-A81A-1FDD5B4ED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35565"/>
              </p:ext>
            </p:extLst>
          </p:nvPr>
        </p:nvGraphicFramePr>
        <p:xfrm>
          <a:off x="1143000" y="1280547"/>
          <a:ext cx="74295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Resistance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class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Basic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PS Line 30-600</a:t>
                      </a:r>
                    </a:p>
                    <a:p>
                      <a:r>
                        <a:rPr lang="de-DE" sz="1400" dirty="0"/>
                        <a:t>(18 mm)</a:t>
                      </a:r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PS Line 60-603 OW (27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PS Line 90-600 OW (37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PS Line 120-60 OW (47 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„</a:t>
                      </a:r>
                      <a:r>
                        <a:rPr lang="de-DE" sz="1400" dirty="0" err="1"/>
                        <a:t>Static</a:t>
                      </a:r>
                      <a:r>
                        <a:rPr lang="de-DE" sz="1400" dirty="0"/>
                        <a:t> type“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PS Line</a:t>
                      </a:r>
                      <a:r>
                        <a:rPr lang="de-DE" sz="1400" baseline="0" dirty="0"/>
                        <a:t> 30-605</a:t>
                      </a:r>
                    </a:p>
                    <a:p>
                      <a:r>
                        <a:rPr lang="de-DE" sz="1400" baseline="0" dirty="0"/>
                        <a:t>(≥ 28 mm)</a:t>
                      </a:r>
                    </a:p>
                    <a:p>
                      <a:endParaRPr lang="de-DE" sz="1400" baseline="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PS Line</a:t>
                      </a:r>
                      <a:r>
                        <a:rPr lang="de-DE" sz="1400" baseline="0" dirty="0"/>
                        <a:t> 60-604 OW (≥ 36 mm)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hlinkClick r:id="rId2" action="ppaction://hlinksldjump"/>
            <a:extLst>
              <a:ext uri="{FF2B5EF4-FFF2-40B4-BE49-F238E27FC236}">
                <a16:creationId xmlns:a16="http://schemas.microsoft.com/office/drawing/2014/main" id="{3B1E72A0-7E6E-4614-A0E4-B2911678A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4533" y="2439461"/>
            <a:ext cx="757480" cy="516747"/>
          </a:xfrm>
          <a:prstGeom prst="rect">
            <a:avLst/>
          </a:prstGeom>
        </p:spPr>
      </p:pic>
      <p:pic>
        <p:nvPicPr>
          <p:cNvPr id="10" name="Grafik 8">
            <a:hlinkClick r:id="" action="ppaction://noaction"/>
            <a:extLst>
              <a:ext uri="{FF2B5EF4-FFF2-40B4-BE49-F238E27FC236}">
                <a16:creationId xmlns:a16="http://schemas.microsoft.com/office/drawing/2014/main" id="{C29DCCD4-FAC8-4261-9C1D-B67F3D3D6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5850" y="3701571"/>
            <a:ext cx="746186" cy="717328"/>
          </a:xfrm>
          <a:prstGeom prst="rect">
            <a:avLst/>
          </a:prstGeom>
        </p:spPr>
      </p:pic>
      <p:pic>
        <p:nvPicPr>
          <p:cNvPr id="11" name="Grafik 11">
            <a:hlinkClick r:id="" action="ppaction://noaction"/>
            <a:extLst>
              <a:ext uri="{FF2B5EF4-FFF2-40B4-BE49-F238E27FC236}">
                <a16:creationId xmlns:a16="http://schemas.microsoft.com/office/drawing/2014/main" id="{9B0608EF-31C6-4409-B30A-34E21B0C7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4167" y="2330354"/>
            <a:ext cx="757481" cy="734961"/>
          </a:xfrm>
          <a:prstGeom prst="rect">
            <a:avLst/>
          </a:prstGeom>
        </p:spPr>
      </p:pic>
      <p:pic>
        <p:nvPicPr>
          <p:cNvPr id="12" name="Grafik 13">
            <a:hlinkClick r:id="" action="ppaction://noaction"/>
            <a:extLst>
              <a:ext uri="{FF2B5EF4-FFF2-40B4-BE49-F238E27FC236}">
                <a16:creationId xmlns:a16="http://schemas.microsoft.com/office/drawing/2014/main" id="{6AE7EABD-DCB5-4C08-B0C2-737705195A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3893" y="3600842"/>
            <a:ext cx="751190" cy="913782"/>
          </a:xfrm>
          <a:prstGeom prst="rect">
            <a:avLst/>
          </a:prstGeom>
        </p:spPr>
      </p:pic>
      <p:pic>
        <p:nvPicPr>
          <p:cNvPr id="13" name="Grafik 14">
            <a:hlinkClick r:id="" action="ppaction://noaction"/>
            <a:extLst>
              <a:ext uri="{FF2B5EF4-FFF2-40B4-BE49-F238E27FC236}">
                <a16:creationId xmlns:a16="http://schemas.microsoft.com/office/drawing/2014/main" id="{75D3211C-7EF7-4324-98B8-B1F833827D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9674" y="2235872"/>
            <a:ext cx="757481" cy="923922"/>
          </a:xfrm>
          <a:prstGeom prst="rect">
            <a:avLst/>
          </a:prstGeom>
        </p:spPr>
      </p:pic>
      <p:pic>
        <p:nvPicPr>
          <p:cNvPr id="14" name="Grafik 1">
            <a:hlinkClick r:id="" action="ppaction://noaction"/>
            <a:extLst>
              <a:ext uri="{FF2B5EF4-FFF2-40B4-BE49-F238E27FC236}">
                <a16:creationId xmlns:a16="http://schemas.microsoft.com/office/drawing/2014/main" id="{3EB9E97A-2728-4914-9242-413CA11D55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450811" y="2154906"/>
            <a:ext cx="757484" cy="1085854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C4486A40-0089-43A6-B5BD-AA15999EE4C3}"/>
              </a:ext>
            </a:extLst>
          </p:cNvPr>
          <p:cNvSpPr txBox="1"/>
          <p:nvPr/>
        </p:nvSpPr>
        <p:spPr>
          <a:xfrm>
            <a:off x="807720" y="792799"/>
            <a:ext cx="150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Product </a:t>
            </a:r>
            <a:r>
              <a:rPr lang="sv-SE" dirty="0" err="1"/>
              <a:t>range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405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AF6E6F-3CC7-436D-BF56-CD8014BC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Pilkington </a:t>
            </a:r>
            <a:r>
              <a:rPr lang="de-DE" dirty="0" err="1"/>
              <a:t>Pyrostop</a:t>
            </a:r>
            <a:r>
              <a:rPr lang="de-DE" baseline="30000" dirty="0"/>
              <a:t>®</a:t>
            </a:r>
            <a:r>
              <a:rPr lang="de-DE" dirty="0"/>
              <a:t> Line 30-600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9878B1-D88F-4A8F-9C08-8BD1205A22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6ECBE6-D29E-474E-9FE6-769A460D0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06AAE-CF18-4197-9238-D1D3662CD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Rechteck 50">
            <a:extLst>
              <a:ext uri="{FF2B5EF4-FFF2-40B4-BE49-F238E27FC236}">
                <a16:creationId xmlns:a16="http://schemas.microsoft.com/office/drawing/2014/main" id="{4190156E-0024-47E4-B4D3-1F0D24C5A167}"/>
              </a:ext>
            </a:extLst>
          </p:cNvPr>
          <p:cNvSpPr/>
          <p:nvPr/>
        </p:nvSpPr>
        <p:spPr>
          <a:xfrm>
            <a:off x="4229467" y="3050751"/>
            <a:ext cx="637376" cy="1370213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40">
            <a:extLst>
              <a:ext uri="{FF2B5EF4-FFF2-40B4-BE49-F238E27FC236}">
                <a16:creationId xmlns:a16="http://schemas.microsoft.com/office/drawing/2014/main" id="{4F825894-5DB9-41EF-92F9-D540F8B3A1B9}"/>
              </a:ext>
            </a:extLst>
          </p:cNvPr>
          <p:cNvSpPr/>
          <p:nvPr/>
        </p:nvSpPr>
        <p:spPr>
          <a:xfrm>
            <a:off x="3398838" y="3879209"/>
            <a:ext cx="82551" cy="257175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/>
          </a:p>
        </p:txBody>
      </p:sp>
      <p:sp>
        <p:nvSpPr>
          <p:cNvPr id="9" name="Rechteck 77">
            <a:extLst>
              <a:ext uri="{FF2B5EF4-FFF2-40B4-BE49-F238E27FC236}">
                <a16:creationId xmlns:a16="http://schemas.microsoft.com/office/drawing/2014/main" id="{A9E9859C-D7A3-4EA3-9DD0-F71FFCC78E0D}"/>
              </a:ext>
            </a:extLst>
          </p:cNvPr>
          <p:cNvSpPr/>
          <p:nvPr/>
        </p:nvSpPr>
        <p:spPr>
          <a:xfrm rot="10800000">
            <a:off x="2061090" y="3050397"/>
            <a:ext cx="2293546" cy="1370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Rechteck 78">
            <a:extLst>
              <a:ext uri="{FF2B5EF4-FFF2-40B4-BE49-F238E27FC236}">
                <a16:creationId xmlns:a16="http://schemas.microsoft.com/office/drawing/2014/main" id="{B5507C6F-121C-49B8-8025-3B20E05D1540}"/>
              </a:ext>
            </a:extLst>
          </p:cNvPr>
          <p:cNvSpPr/>
          <p:nvPr/>
        </p:nvSpPr>
        <p:spPr>
          <a:xfrm rot="10800000">
            <a:off x="2064167" y="3761196"/>
            <a:ext cx="2289674" cy="10240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82">
            <a:extLst>
              <a:ext uri="{FF2B5EF4-FFF2-40B4-BE49-F238E27FC236}">
                <a16:creationId xmlns:a16="http://schemas.microsoft.com/office/drawing/2014/main" id="{FEBB7A9D-2309-4979-91A3-9C8F36BE7BFC}"/>
              </a:ext>
            </a:extLst>
          </p:cNvPr>
          <p:cNvSpPr/>
          <p:nvPr/>
        </p:nvSpPr>
        <p:spPr>
          <a:xfrm rot="10800000">
            <a:off x="2064167" y="4072892"/>
            <a:ext cx="2289674" cy="10240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91">
            <a:extLst>
              <a:ext uri="{FF2B5EF4-FFF2-40B4-BE49-F238E27FC236}">
                <a16:creationId xmlns:a16="http://schemas.microsoft.com/office/drawing/2014/main" id="{ADEE328E-6959-4B79-A810-7CCB744B5C2F}"/>
              </a:ext>
            </a:extLst>
          </p:cNvPr>
          <p:cNvSpPr/>
          <p:nvPr/>
        </p:nvSpPr>
        <p:spPr>
          <a:xfrm rot="10800000">
            <a:off x="2064167" y="3467118"/>
            <a:ext cx="2289674" cy="10240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92">
            <a:extLst>
              <a:ext uri="{FF2B5EF4-FFF2-40B4-BE49-F238E27FC236}">
                <a16:creationId xmlns:a16="http://schemas.microsoft.com/office/drawing/2014/main" id="{1A4E3856-F9E1-416A-B054-A5CEB31F56B6}"/>
              </a:ext>
            </a:extLst>
          </p:cNvPr>
          <p:cNvCxnSpPr/>
          <p:nvPr/>
        </p:nvCxnSpPr>
        <p:spPr>
          <a:xfrm>
            <a:off x="2076969" y="3240899"/>
            <a:ext cx="2276871" cy="0"/>
          </a:xfrm>
          <a:prstGeom prst="line">
            <a:avLst/>
          </a:prstGeom>
          <a:ln w="44450">
            <a:solidFill>
              <a:srgbClr val="FA1B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leichschenkliges Dreieck 23">
            <a:extLst>
              <a:ext uri="{FF2B5EF4-FFF2-40B4-BE49-F238E27FC236}">
                <a16:creationId xmlns:a16="http://schemas.microsoft.com/office/drawing/2014/main" id="{1535D1A7-13F5-4478-A7F7-BB412BA1B012}"/>
              </a:ext>
            </a:extLst>
          </p:cNvPr>
          <p:cNvSpPr/>
          <p:nvPr/>
        </p:nvSpPr>
        <p:spPr>
          <a:xfrm rot="16200000">
            <a:off x="4186204" y="4363374"/>
            <a:ext cx="214180" cy="1276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30">
            <a:extLst>
              <a:ext uri="{FF2B5EF4-FFF2-40B4-BE49-F238E27FC236}">
                <a16:creationId xmlns:a16="http://schemas.microsoft.com/office/drawing/2014/main" id="{BC023B02-379B-4A13-9134-7E6A7587771F}"/>
              </a:ext>
            </a:extLst>
          </p:cNvPr>
          <p:cNvGrpSpPr/>
          <p:nvPr/>
        </p:nvGrpSpPr>
        <p:grpSpPr>
          <a:xfrm flipH="1">
            <a:off x="4642558" y="2926570"/>
            <a:ext cx="2303072" cy="1612344"/>
            <a:chOff x="2237302" y="2390636"/>
            <a:chExt cx="2303072" cy="1607720"/>
          </a:xfrm>
        </p:grpSpPr>
        <p:sp>
          <p:nvSpPr>
            <p:cNvPr id="16" name="Rechteck 31">
              <a:extLst>
                <a:ext uri="{FF2B5EF4-FFF2-40B4-BE49-F238E27FC236}">
                  <a16:creationId xmlns:a16="http://schemas.microsoft.com/office/drawing/2014/main" id="{F4AD62CA-9202-492C-82E9-3622944AD7D3}"/>
                </a:ext>
              </a:extLst>
            </p:cNvPr>
            <p:cNvSpPr/>
            <p:nvPr/>
          </p:nvSpPr>
          <p:spPr>
            <a:xfrm rot="10800000">
              <a:off x="2237302" y="2514463"/>
              <a:ext cx="2293546" cy="13705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7" name="Rechteck 32">
              <a:extLst>
                <a:ext uri="{FF2B5EF4-FFF2-40B4-BE49-F238E27FC236}">
                  <a16:creationId xmlns:a16="http://schemas.microsoft.com/office/drawing/2014/main" id="{9EAFDCF5-BE40-4F60-BD17-7D9F1085B236}"/>
                </a:ext>
              </a:extLst>
            </p:cNvPr>
            <p:cNvSpPr/>
            <p:nvPr/>
          </p:nvSpPr>
          <p:spPr>
            <a:xfrm rot="10800000">
              <a:off x="2240379" y="3225262"/>
              <a:ext cx="2289674" cy="1024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Rechteck 33">
              <a:extLst>
                <a:ext uri="{FF2B5EF4-FFF2-40B4-BE49-F238E27FC236}">
                  <a16:creationId xmlns:a16="http://schemas.microsoft.com/office/drawing/2014/main" id="{F28DBF84-1141-4022-A2EF-7992474C7852}"/>
                </a:ext>
              </a:extLst>
            </p:cNvPr>
            <p:cNvSpPr/>
            <p:nvPr/>
          </p:nvSpPr>
          <p:spPr>
            <a:xfrm rot="10800000">
              <a:off x="2240379" y="3536958"/>
              <a:ext cx="2289674" cy="1024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hteck 34">
              <a:extLst>
                <a:ext uri="{FF2B5EF4-FFF2-40B4-BE49-F238E27FC236}">
                  <a16:creationId xmlns:a16="http://schemas.microsoft.com/office/drawing/2014/main" id="{349708AB-FA1A-4E0F-827E-D366206D0BD9}"/>
                </a:ext>
              </a:extLst>
            </p:cNvPr>
            <p:cNvSpPr/>
            <p:nvPr/>
          </p:nvSpPr>
          <p:spPr>
            <a:xfrm rot="10800000">
              <a:off x="2240379" y="2931184"/>
              <a:ext cx="2289674" cy="1024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20" name="Gerade Verbindung 35">
              <a:extLst>
                <a:ext uri="{FF2B5EF4-FFF2-40B4-BE49-F238E27FC236}">
                  <a16:creationId xmlns:a16="http://schemas.microsoft.com/office/drawing/2014/main" id="{31A8A547-30A8-483E-B2BD-C3F622B3D640}"/>
                </a:ext>
              </a:extLst>
            </p:cNvPr>
            <p:cNvCxnSpPr/>
            <p:nvPr/>
          </p:nvCxnSpPr>
          <p:spPr>
            <a:xfrm>
              <a:off x="2253181" y="2704965"/>
              <a:ext cx="2276871" cy="0"/>
            </a:xfrm>
            <a:prstGeom prst="line">
              <a:avLst/>
            </a:prstGeom>
            <a:ln w="44450">
              <a:solidFill>
                <a:srgbClr val="FA1B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Gleichschenkliges Dreieck 36">
              <a:extLst>
                <a:ext uri="{FF2B5EF4-FFF2-40B4-BE49-F238E27FC236}">
                  <a16:creationId xmlns:a16="http://schemas.microsoft.com/office/drawing/2014/main" id="{99394D36-A465-4228-A3A8-097CC06FAFAB}"/>
                </a:ext>
              </a:extLst>
            </p:cNvPr>
            <p:cNvSpPr/>
            <p:nvPr/>
          </p:nvSpPr>
          <p:spPr>
            <a:xfrm rot="16200000">
              <a:off x="4369770" y="2426546"/>
              <a:ext cx="206513" cy="134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Gleichschenkliges Dreieck 37">
              <a:extLst>
                <a:ext uri="{FF2B5EF4-FFF2-40B4-BE49-F238E27FC236}">
                  <a16:creationId xmlns:a16="http://schemas.microsoft.com/office/drawing/2014/main" id="{24C1E21B-F7A2-451E-BC9C-0AB7431BA476}"/>
                </a:ext>
              </a:extLst>
            </p:cNvPr>
            <p:cNvSpPr/>
            <p:nvPr/>
          </p:nvSpPr>
          <p:spPr>
            <a:xfrm rot="16200000">
              <a:off x="4362416" y="3827440"/>
              <a:ext cx="214180" cy="1276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1955CEA0-C671-4D6F-9EF4-E0BB1098A248}"/>
              </a:ext>
            </a:extLst>
          </p:cNvPr>
          <p:cNvSpPr/>
          <p:nvPr/>
        </p:nvSpPr>
        <p:spPr>
          <a:xfrm rot="16200000">
            <a:off x="4193558" y="2962480"/>
            <a:ext cx="206513" cy="13469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leichschenkliges Dreieck 51">
            <a:extLst>
              <a:ext uri="{FF2B5EF4-FFF2-40B4-BE49-F238E27FC236}">
                <a16:creationId xmlns:a16="http://schemas.microsoft.com/office/drawing/2014/main" id="{43DF7C13-16E7-49B5-BB82-0569A8B48AD0}"/>
              </a:ext>
            </a:extLst>
          </p:cNvPr>
          <p:cNvSpPr/>
          <p:nvPr/>
        </p:nvSpPr>
        <p:spPr>
          <a:xfrm>
            <a:off x="4238704" y="4133961"/>
            <a:ext cx="557129" cy="293238"/>
          </a:xfrm>
          <a:prstGeom prst="triangle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52">
            <a:extLst>
              <a:ext uri="{FF2B5EF4-FFF2-40B4-BE49-F238E27FC236}">
                <a16:creationId xmlns:a16="http://schemas.microsoft.com/office/drawing/2014/main" id="{C53D3E0D-2D60-4742-BE1E-D319ED2C5338}"/>
              </a:ext>
            </a:extLst>
          </p:cNvPr>
          <p:cNvSpPr/>
          <p:nvPr/>
        </p:nvSpPr>
        <p:spPr>
          <a:xfrm flipV="1">
            <a:off x="4223373" y="3050397"/>
            <a:ext cx="557129" cy="293238"/>
          </a:xfrm>
          <a:prstGeom prst="triangle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6">
            <a:extLst>
              <a:ext uri="{FF2B5EF4-FFF2-40B4-BE49-F238E27FC236}">
                <a16:creationId xmlns:a16="http://schemas.microsoft.com/office/drawing/2014/main" id="{02E3F331-EC8D-44E1-AAFF-CED76DA52B24}"/>
              </a:ext>
            </a:extLst>
          </p:cNvPr>
          <p:cNvCxnSpPr/>
          <p:nvPr/>
        </p:nvCxnSpPr>
        <p:spPr>
          <a:xfrm flipH="1">
            <a:off x="4464961" y="2646258"/>
            <a:ext cx="330872" cy="437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5">
            <a:extLst>
              <a:ext uri="{FF2B5EF4-FFF2-40B4-BE49-F238E27FC236}">
                <a16:creationId xmlns:a16="http://schemas.microsoft.com/office/drawing/2014/main" id="{248C713F-695F-42A2-BBCB-D9DA017D66FC}"/>
              </a:ext>
            </a:extLst>
          </p:cNvPr>
          <p:cNvSpPr txBox="1"/>
          <p:nvPr/>
        </p:nvSpPr>
        <p:spPr>
          <a:xfrm>
            <a:off x="4925866" y="1846645"/>
            <a:ext cx="32322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+mj-lt"/>
              </a:rPr>
              <a:t>5 mm </a:t>
            </a:r>
            <a:r>
              <a:rPr lang="de-DE" sz="1400" dirty="0" err="1">
                <a:latin typeface="+mj-lt"/>
              </a:rPr>
              <a:t>gap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filled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with</a:t>
            </a:r>
            <a:r>
              <a:rPr lang="de-DE" sz="1400" dirty="0">
                <a:latin typeface="+mj-lt"/>
              </a:rPr>
              <a:t> </a:t>
            </a:r>
          </a:p>
          <a:p>
            <a:pPr>
              <a:defRPr/>
            </a:pPr>
            <a:r>
              <a:rPr lang="de-DE" sz="1400" dirty="0" err="1">
                <a:latin typeface="+mj-lt"/>
              </a:rPr>
              <a:t>UniBond</a:t>
            </a:r>
            <a:r>
              <a:rPr lang="de-DE" sz="1400" dirty="0">
                <a:latin typeface="+mj-lt"/>
              </a:rPr>
              <a:t> 3B </a:t>
            </a:r>
            <a:r>
              <a:rPr lang="de-DE" sz="1400" dirty="0" err="1">
                <a:latin typeface="+mj-lt"/>
              </a:rPr>
              <a:t>or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Ceresit</a:t>
            </a:r>
            <a:r>
              <a:rPr lang="de-DE" sz="1400" dirty="0">
                <a:latin typeface="+mj-lt"/>
              </a:rPr>
              <a:t> 3B </a:t>
            </a:r>
            <a:r>
              <a:rPr lang="de-DE" sz="1400" dirty="0" err="1">
                <a:latin typeface="+mj-lt"/>
              </a:rPr>
              <a:t>only</a:t>
            </a:r>
            <a:r>
              <a:rPr lang="de-DE" sz="1400" dirty="0">
                <a:latin typeface="+mj-lt"/>
              </a:rPr>
              <a:t>!</a:t>
            </a:r>
          </a:p>
          <a:p>
            <a:pPr>
              <a:defRPr/>
            </a:pPr>
            <a:r>
              <a:rPr lang="de-DE" sz="1400" b="1" dirty="0">
                <a:latin typeface="+mj-lt"/>
              </a:rPr>
              <a:t>(</a:t>
            </a:r>
            <a:r>
              <a:rPr lang="de-DE" sz="1400" b="1" dirty="0" err="1">
                <a:latin typeface="+mj-lt"/>
              </a:rPr>
              <a:t>without</a:t>
            </a:r>
            <a:r>
              <a:rPr lang="de-DE" sz="1400" b="1" dirty="0">
                <a:latin typeface="+mj-lt"/>
              </a:rPr>
              <a:t> additional </a:t>
            </a:r>
            <a:r>
              <a:rPr lang="de-DE" sz="1400" b="1" dirty="0" err="1">
                <a:latin typeface="+mj-lt"/>
              </a:rPr>
              <a:t>glazing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tape</a:t>
            </a:r>
            <a:r>
              <a:rPr lang="de-DE" sz="1400" b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136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E0002C-00C1-44C3-A8A7-E912D855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Pilkington </a:t>
            </a:r>
            <a:r>
              <a:rPr lang="de-DE" dirty="0" err="1"/>
              <a:t>Pyrostop</a:t>
            </a:r>
            <a:r>
              <a:rPr lang="de-DE" baseline="30000" dirty="0"/>
              <a:t>®</a:t>
            </a:r>
            <a:r>
              <a:rPr lang="de-DE" dirty="0"/>
              <a:t> Line 60-&gt;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220A8C-C667-4E62-861F-87579D3DD8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7A21E8-3307-4587-BA5A-D85A76745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D65FB0-95A9-4D62-9D2B-373EA346C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29" name="Rechteck 40">
            <a:extLst>
              <a:ext uri="{FF2B5EF4-FFF2-40B4-BE49-F238E27FC236}">
                <a16:creationId xmlns:a16="http://schemas.microsoft.com/office/drawing/2014/main" id="{307F0D9E-7C46-4E34-85AB-6D4B280655C6}"/>
              </a:ext>
            </a:extLst>
          </p:cNvPr>
          <p:cNvSpPr/>
          <p:nvPr/>
        </p:nvSpPr>
        <p:spPr>
          <a:xfrm>
            <a:off x="3575050" y="3343275"/>
            <a:ext cx="82551" cy="257175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/>
          </a:p>
        </p:txBody>
      </p:sp>
      <p:grpSp>
        <p:nvGrpSpPr>
          <p:cNvPr id="30" name="Gruppieren 6">
            <a:extLst>
              <a:ext uri="{FF2B5EF4-FFF2-40B4-BE49-F238E27FC236}">
                <a16:creationId xmlns:a16="http://schemas.microsoft.com/office/drawing/2014/main" id="{A83A6BAE-6435-4C67-961D-38BFF2261910}"/>
              </a:ext>
            </a:extLst>
          </p:cNvPr>
          <p:cNvGrpSpPr/>
          <p:nvPr/>
        </p:nvGrpSpPr>
        <p:grpSpPr>
          <a:xfrm>
            <a:off x="2237302" y="2390636"/>
            <a:ext cx="2303072" cy="1847856"/>
            <a:chOff x="2237302" y="2390636"/>
            <a:chExt cx="2303072" cy="1847856"/>
          </a:xfrm>
        </p:grpSpPr>
        <p:sp>
          <p:nvSpPr>
            <p:cNvPr id="31" name="Rechteck 77">
              <a:extLst>
                <a:ext uri="{FF2B5EF4-FFF2-40B4-BE49-F238E27FC236}">
                  <a16:creationId xmlns:a16="http://schemas.microsoft.com/office/drawing/2014/main" id="{3267B461-53CB-4F7C-98B5-EBB3456A7C28}"/>
                </a:ext>
              </a:extLst>
            </p:cNvPr>
            <p:cNvSpPr/>
            <p:nvPr/>
          </p:nvSpPr>
          <p:spPr>
            <a:xfrm rot="10800000">
              <a:off x="2237302" y="2514464"/>
              <a:ext cx="2293546" cy="16002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2" name="Rechteck 78">
              <a:extLst>
                <a:ext uri="{FF2B5EF4-FFF2-40B4-BE49-F238E27FC236}">
                  <a16:creationId xmlns:a16="http://schemas.microsoft.com/office/drawing/2014/main" id="{020D2B7B-EBF4-45F8-A875-32AEEA1EB2E0}"/>
                </a:ext>
              </a:extLst>
            </p:cNvPr>
            <p:cNvSpPr/>
            <p:nvPr/>
          </p:nvSpPr>
          <p:spPr>
            <a:xfrm rot="10800000">
              <a:off x="2240379" y="3225262"/>
              <a:ext cx="2289674" cy="1024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" name="Rechteck 82">
              <a:extLst>
                <a:ext uri="{FF2B5EF4-FFF2-40B4-BE49-F238E27FC236}">
                  <a16:creationId xmlns:a16="http://schemas.microsoft.com/office/drawing/2014/main" id="{5F838059-0A77-4801-87FB-1DC9B9340D47}"/>
                </a:ext>
              </a:extLst>
            </p:cNvPr>
            <p:cNvSpPr/>
            <p:nvPr/>
          </p:nvSpPr>
          <p:spPr>
            <a:xfrm rot="10800000">
              <a:off x="2240379" y="3490778"/>
              <a:ext cx="2289674" cy="1024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4" name="Rechteck 85">
              <a:extLst>
                <a:ext uri="{FF2B5EF4-FFF2-40B4-BE49-F238E27FC236}">
                  <a16:creationId xmlns:a16="http://schemas.microsoft.com/office/drawing/2014/main" id="{DE1C38EA-75E8-4A73-9D08-691E06B146C2}"/>
                </a:ext>
              </a:extLst>
            </p:cNvPr>
            <p:cNvSpPr/>
            <p:nvPr/>
          </p:nvSpPr>
          <p:spPr>
            <a:xfrm rot="10800000">
              <a:off x="2243657" y="3787238"/>
              <a:ext cx="2289674" cy="1024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5" name="Rechteck 91">
              <a:extLst>
                <a:ext uri="{FF2B5EF4-FFF2-40B4-BE49-F238E27FC236}">
                  <a16:creationId xmlns:a16="http://schemas.microsoft.com/office/drawing/2014/main" id="{BDCF01D9-05C7-4005-9BFF-31AFA69375D6}"/>
                </a:ext>
              </a:extLst>
            </p:cNvPr>
            <p:cNvSpPr/>
            <p:nvPr/>
          </p:nvSpPr>
          <p:spPr>
            <a:xfrm rot="10800000">
              <a:off x="2240379" y="2931184"/>
              <a:ext cx="2289674" cy="1024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6" name="Gerade Verbindung 92">
              <a:extLst>
                <a:ext uri="{FF2B5EF4-FFF2-40B4-BE49-F238E27FC236}">
                  <a16:creationId xmlns:a16="http://schemas.microsoft.com/office/drawing/2014/main" id="{0EB33EBA-9D6A-4245-AFFC-98994968ECCD}"/>
                </a:ext>
              </a:extLst>
            </p:cNvPr>
            <p:cNvCxnSpPr/>
            <p:nvPr/>
          </p:nvCxnSpPr>
          <p:spPr>
            <a:xfrm>
              <a:off x="2253181" y="2704965"/>
              <a:ext cx="2276871" cy="0"/>
            </a:xfrm>
            <a:prstGeom prst="line">
              <a:avLst/>
            </a:prstGeom>
            <a:ln w="44450">
              <a:solidFill>
                <a:srgbClr val="FA1B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Gleichschenkliges Dreieck 22">
              <a:extLst>
                <a:ext uri="{FF2B5EF4-FFF2-40B4-BE49-F238E27FC236}">
                  <a16:creationId xmlns:a16="http://schemas.microsoft.com/office/drawing/2014/main" id="{B6E2ED87-2E37-4414-85D8-819D2E0C9B62}"/>
                </a:ext>
              </a:extLst>
            </p:cNvPr>
            <p:cNvSpPr/>
            <p:nvPr/>
          </p:nvSpPr>
          <p:spPr>
            <a:xfrm rot="16200000">
              <a:off x="4369770" y="2426546"/>
              <a:ext cx="206513" cy="134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Gleichschenkliges Dreieck 23">
              <a:extLst>
                <a:ext uri="{FF2B5EF4-FFF2-40B4-BE49-F238E27FC236}">
                  <a16:creationId xmlns:a16="http://schemas.microsoft.com/office/drawing/2014/main" id="{76FD0EB3-A6AE-4B6B-9EFD-DBB6771EFA04}"/>
                </a:ext>
              </a:extLst>
            </p:cNvPr>
            <p:cNvSpPr/>
            <p:nvPr/>
          </p:nvSpPr>
          <p:spPr>
            <a:xfrm rot="16200000">
              <a:off x="4362416" y="4067576"/>
              <a:ext cx="214180" cy="1276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740F60E-3546-4DE3-BC1B-00A2F05618EA}"/>
              </a:ext>
            </a:extLst>
          </p:cNvPr>
          <p:cNvGrpSpPr/>
          <p:nvPr/>
        </p:nvGrpSpPr>
        <p:grpSpPr>
          <a:xfrm flipH="1">
            <a:off x="4828114" y="2386024"/>
            <a:ext cx="2303072" cy="1847856"/>
            <a:chOff x="2237302" y="2390636"/>
            <a:chExt cx="2303072" cy="1847856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FB199EAD-623F-4E46-815D-31DE719F22CD}"/>
                </a:ext>
              </a:extLst>
            </p:cNvPr>
            <p:cNvSpPr/>
            <p:nvPr/>
          </p:nvSpPr>
          <p:spPr>
            <a:xfrm rot="10800000">
              <a:off x="2237302" y="2514464"/>
              <a:ext cx="2293546" cy="16002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Rechteck 42">
              <a:extLst>
                <a:ext uri="{FF2B5EF4-FFF2-40B4-BE49-F238E27FC236}">
                  <a16:creationId xmlns:a16="http://schemas.microsoft.com/office/drawing/2014/main" id="{2E1A5620-A79E-48EB-AD2E-E887F3905899}"/>
                </a:ext>
              </a:extLst>
            </p:cNvPr>
            <p:cNvSpPr/>
            <p:nvPr/>
          </p:nvSpPr>
          <p:spPr>
            <a:xfrm rot="10800000">
              <a:off x="2240379" y="3225262"/>
              <a:ext cx="2289674" cy="1024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Rechteck 43">
              <a:extLst>
                <a:ext uri="{FF2B5EF4-FFF2-40B4-BE49-F238E27FC236}">
                  <a16:creationId xmlns:a16="http://schemas.microsoft.com/office/drawing/2014/main" id="{898686A3-EB29-4F91-851A-E4BF061F1A38}"/>
                </a:ext>
              </a:extLst>
            </p:cNvPr>
            <p:cNvSpPr/>
            <p:nvPr/>
          </p:nvSpPr>
          <p:spPr>
            <a:xfrm rot="10800000">
              <a:off x="2240379" y="3490778"/>
              <a:ext cx="2289674" cy="1024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3" name="Rechteck 44">
              <a:extLst>
                <a:ext uri="{FF2B5EF4-FFF2-40B4-BE49-F238E27FC236}">
                  <a16:creationId xmlns:a16="http://schemas.microsoft.com/office/drawing/2014/main" id="{D3575545-DBF1-46C1-85B8-21F4CDF42EB4}"/>
                </a:ext>
              </a:extLst>
            </p:cNvPr>
            <p:cNvSpPr/>
            <p:nvPr/>
          </p:nvSpPr>
          <p:spPr>
            <a:xfrm rot="10800000">
              <a:off x="2243657" y="3787238"/>
              <a:ext cx="2289674" cy="1024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4" name="Rechteck 45">
              <a:extLst>
                <a:ext uri="{FF2B5EF4-FFF2-40B4-BE49-F238E27FC236}">
                  <a16:creationId xmlns:a16="http://schemas.microsoft.com/office/drawing/2014/main" id="{45AEF65E-7573-4444-810B-FC4863BDA2EE}"/>
                </a:ext>
              </a:extLst>
            </p:cNvPr>
            <p:cNvSpPr/>
            <p:nvPr/>
          </p:nvSpPr>
          <p:spPr>
            <a:xfrm rot="10800000">
              <a:off x="2240379" y="2931184"/>
              <a:ext cx="2289674" cy="1024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45" name="Gerade Verbindung 46">
              <a:extLst>
                <a:ext uri="{FF2B5EF4-FFF2-40B4-BE49-F238E27FC236}">
                  <a16:creationId xmlns:a16="http://schemas.microsoft.com/office/drawing/2014/main" id="{4DC8725B-0D79-4580-8AB4-A6AA43C5E496}"/>
                </a:ext>
              </a:extLst>
            </p:cNvPr>
            <p:cNvCxnSpPr/>
            <p:nvPr/>
          </p:nvCxnSpPr>
          <p:spPr>
            <a:xfrm>
              <a:off x="2253181" y="2704965"/>
              <a:ext cx="2276871" cy="0"/>
            </a:xfrm>
            <a:prstGeom prst="line">
              <a:avLst/>
            </a:prstGeom>
            <a:ln w="44450">
              <a:solidFill>
                <a:srgbClr val="FA1B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Gleichschenkliges Dreieck 47">
              <a:extLst>
                <a:ext uri="{FF2B5EF4-FFF2-40B4-BE49-F238E27FC236}">
                  <a16:creationId xmlns:a16="http://schemas.microsoft.com/office/drawing/2014/main" id="{8B242DE5-2F1E-4382-83B6-D1DC5494146A}"/>
                </a:ext>
              </a:extLst>
            </p:cNvPr>
            <p:cNvSpPr/>
            <p:nvPr/>
          </p:nvSpPr>
          <p:spPr>
            <a:xfrm rot="16200000">
              <a:off x="4369770" y="2426546"/>
              <a:ext cx="206513" cy="134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Gleichschenkliges Dreieck 48">
              <a:extLst>
                <a:ext uri="{FF2B5EF4-FFF2-40B4-BE49-F238E27FC236}">
                  <a16:creationId xmlns:a16="http://schemas.microsoft.com/office/drawing/2014/main" id="{9D989762-7050-44D5-ADAB-F48B7972D5F2}"/>
                </a:ext>
              </a:extLst>
            </p:cNvPr>
            <p:cNvSpPr/>
            <p:nvPr/>
          </p:nvSpPr>
          <p:spPr>
            <a:xfrm rot="16200000">
              <a:off x="4362416" y="4067576"/>
              <a:ext cx="214180" cy="1276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Rechteck 31">
            <a:extLst>
              <a:ext uri="{FF2B5EF4-FFF2-40B4-BE49-F238E27FC236}">
                <a16:creationId xmlns:a16="http://schemas.microsoft.com/office/drawing/2014/main" id="{5B2D7A67-2F53-49B9-A6BA-BDDF89A6D0AD}"/>
              </a:ext>
            </a:extLst>
          </p:cNvPr>
          <p:cNvSpPr/>
          <p:nvPr/>
        </p:nvSpPr>
        <p:spPr>
          <a:xfrm>
            <a:off x="4537019" y="3682186"/>
            <a:ext cx="301625" cy="4324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/>
          </a:p>
        </p:txBody>
      </p:sp>
      <p:sp>
        <p:nvSpPr>
          <p:cNvPr id="49" name="Textfeld 34">
            <a:extLst>
              <a:ext uri="{FF2B5EF4-FFF2-40B4-BE49-F238E27FC236}">
                <a16:creationId xmlns:a16="http://schemas.microsoft.com/office/drawing/2014/main" id="{29370F31-4AE6-40E8-AF0B-6932E7821767}"/>
              </a:ext>
            </a:extLst>
          </p:cNvPr>
          <p:cNvSpPr txBox="1"/>
          <p:nvPr/>
        </p:nvSpPr>
        <p:spPr>
          <a:xfrm>
            <a:off x="4749698" y="1371660"/>
            <a:ext cx="2381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/>
              <a:t>5 mm </a:t>
            </a:r>
            <a:r>
              <a:rPr lang="de-DE" sz="1400" dirty="0" err="1"/>
              <a:t>gap</a:t>
            </a:r>
            <a:r>
              <a:rPr lang="de-DE" sz="1400" dirty="0"/>
              <a:t> </a:t>
            </a:r>
            <a:r>
              <a:rPr lang="de-DE" sz="1400" dirty="0" err="1"/>
              <a:t>filled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</a:p>
          <a:p>
            <a:pPr>
              <a:defRPr/>
            </a:pPr>
            <a:r>
              <a:rPr lang="de-DE" sz="1400" dirty="0" err="1"/>
              <a:t>UniBond</a:t>
            </a:r>
            <a:r>
              <a:rPr lang="de-DE" sz="1400" dirty="0"/>
              <a:t> 3B / </a:t>
            </a:r>
            <a:r>
              <a:rPr lang="de-DE" sz="1400" dirty="0" err="1"/>
              <a:t>Ceresit</a:t>
            </a:r>
            <a:r>
              <a:rPr lang="de-DE" sz="1400" dirty="0"/>
              <a:t> 3B</a:t>
            </a:r>
          </a:p>
        </p:txBody>
      </p:sp>
      <p:sp>
        <p:nvSpPr>
          <p:cNvPr id="50" name="Gleichschenkliges Dreieck 30">
            <a:extLst>
              <a:ext uri="{FF2B5EF4-FFF2-40B4-BE49-F238E27FC236}">
                <a16:creationId xmlns:a16="http://schemas.microsoft.com/office/drawing/2014/main" id="{009823DD-DDF7-47FB-8B10-07411EA4F6A3}"/>
              </a:ext>
            </a:extLst>
          </p:cNvPr>
          <p:cNvSpPr/>
          <p:nvPr/>
        </p:nvSpPr>
        <p:spPr>
          <a:xfrm>
            <a:off x="4405680" y="3819691"/>
            <a:ext cx="557129" cy="29323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36">
            <a:extLst>
              <a:ext uri="{FF2B5EF4-FFF2-40B4-BE49-F238E27FC236}">
                <a16:creationId xmlns:a16="http://schemas.microsoft.com/office/drawing/2014/main" id="{8976EFD3-D0EB-4EAA-ACA0-6F14CE66C3DB}"/>
              </a:ext>
            </a:extLst>
          </p:cNvPr>
          <p:cNvSpPr/>
          <p:nvPr/>
        </p:nvSpPr>
        <p:spPr>
          <a:xfrm flipV="1">
            <a:off x="4532407" y="2523074"/>
            <a:ext cx="306835" cy="4324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/>
          </a:p>
        </p:txBody>
      </p:sp>
      <p:sp>
        <p:nvSpPr>
          <p:cNvPr id="52" name="Gleichschenkliges Dreieck 37">
            <a:extLst>
              <a:ext uri="{FF2B5EF4-FFF2-40B4-BE49-F238E27FC236}">
                <a16:creationId xmlns:a16="http://schemas.microsoft.com/office/drawing/2014/main" id="{AFEEB3DD-FBBB-4183-A726-E5347FDD9BD1}"/>
              </a:ext>
            </a:extLst>
          </p:cNvPr>
          <p:cNvSpPr/>
          <p:nvPr/>
        </p:nvSpPr>
        <p:spPr>
          <a:xfrm flipV="1">
            <a:off x="4401068" y="2512803"/>
            <a:ext cx="557129" cy="29323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mit Pfeil 35">
            <a:extLst>
              <a:ext uri="{FF2B5EF4-FFF2-40B4-BE49-F238E27FC236}">
                <a16:creationId xmlns:a16="http://schemas.microsoft.com/office/drawing/2014/main" id="{71A16144-73BF-40D3-907E-D6FA04138C50}"/>
              </a:ext>
            </a:extLst>
          </p:cNvPr>
          <p:cNvCxnSpPr/>
          <p:nvPr/>
        </p:nvCxnSpPr>
        <p:spPr>
          <a:xfrm flipH="1">
            <a:off x="4641172" y="1958454"/>
            <a:ext cx="470185" cy="589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49">
            <a:extLst>
              <a:ext uri="{FF2B5EF4-FFF2-40B4-BE49-F238E27FC236}">
                <a16:creationId xmlns:a16="http://schemas.microsoft.com/office/drawing/2014/main" id="{41FC20D4-E538-4763-8909-F74E790E15C7}"/>
              </a:ext>
            </a:extLst>
          </p:cNvPr>
          <p:cNvSpPr txBox="1"/>
          <p:nvPr/>
        </p:nvSpPr>
        <p:spPr>
          <a:xfrm>
            <a:off x="4540374" y="4668644"/>
            <a:ext cx="2381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/>
              <a:t>5 mm </a:t>
            </a:r>
            <a:r>
              <a:rPr lang="de-DE" sz="1400" dirty="0" err="1"/>
              <a:t>gap</a:t>
            </a:r>
            <a:r>
              <a:rPr lang="de-DE" sz="1400" dirty="0"/>
              <a:t> </a:t>
            </a:r>
            <a:r>
              <a:rPr lang="de-DE" sz="1400" dirty="0" err="1"/>
              <a:t>filled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</a:p>
          <a:p>
            <a:pPr>
              <a:defRPr/>
            </a:pPr>
            <a:r>
              <a:rPr lang="de-DE" sz="1400" dirty="0" err="1"/>
              <a:t>UniBond</a:t>
            </a:r>
            <a:r>
              <a:rPr lang="de-DE" sz="1400" dirty="0"/>
              <a:t> 3B / </a:t>
            </a:r>
            <a:r>
              <a:rPr lang="de-DE" sz="1400" dirty="0" err="1"/>
              <a:t>Ceresit</a:t>
            </a:r>
            <a:r>
              <a:rPr lang="de-DE" sz="1400" dirty="0"/>
              <a:t> 3B</a:t>
            </a:r>
          </a:p>
        </p:txBody>
      </p:sp>
      <p:cxnSp>
        <p:nvCxnSpPr>
          <p:cNvPr id="55" name="Gerade Verbindung mit Pfeil 50">
            <a:extLst>
              <a:ext uri="{FF2B5EF4-FFF2-40B4-BE49-F238E27FC236}">
                <a16:creationId xmlns:a16="http://schemas.microsoft.com/office/drawing/2014/main" id="{393A7F62-81A4-4419-8A26-CAD00245B4B6}"/>
              </a:ext>
            </a:extLst>
          </p:cNvPr>
          <p:cNvCxnSpPr/>
          <p:nvPr/>
        </p:nvCxnSpPr>
        <p:spPr>
          <a:xfrm flipH="1" flipV="1">
            <a:off x="4641172" y="3976414"/>
            <a:ext cx="385122" cy="767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41">
            <a:extLst>
              <a:ext uri="{FF2B5EF4-FFF2-40B4-BE49-F238E27FC236}">
                <a16:creationId xmlns:a16="http://schemas.microsoft.com/office/drawing/2014/main" id="{AFD729C6-0E80-45F5-ACD5-ED54B8BED170}"/>
              </a:ext>
            </a:extLst>
          </p:cNvPr>
          <p:cNvSpPr/>
          <p:nvPr/>
        </p:nvSpPr>
        <p:spPr>
          <a:xfrm>
            <a:off x="4537617" y="2931184"/>
            <a:ext cx="301625" cy="75371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02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E6302A-098E-4BEF-9ABE-289F5E84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Pilkington </a:t>
            </a:r>
            <a:r>
              <a:rPr lang="de-DE" dirty="0" err="1"/>
              <a:t>Pyrostop</a:t>
            </a:r>
            <a:r>
              <a:rPr lang="de-DE" baseline="30000" dirty="0"/>
              <a:t>®</a:t>
            </a:r>
            <a:r>
              <a:rPr lang="de-DE" dirty="0"/>
              <a:t> Line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DA7138-EEB6-4DF9-AFDB-7AEC2FF9CC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560BD5-8907-450D-9F5B-13F153105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005067-B8C6-4971-BD9F-0D764852A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Rechteck 19">
            <a:extLst>
              <a:ext uri="{FF2B5EF4-FFF2-40B4-BE49-F238E27FC236}">
                <a16:creationId xmlns:a16="http://schemas.microsoft.com/office/drawing/2014/main" id="{931DD3DF-4640-438D-BCF9-FBBAA7C467D5}"/>
              </a:ext>
            </a:extLst>
          </p:cNvPr>
          <p:cNvSpPr/>
          <p:nvPr/>
        </p:nvSpPr>
        <p:spPr>
          <a:xfrm>
            <a:off x="5813193" y="1841781"/>
            <a:ext cx="1645568" cy="3467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15">
            <a:extLst>
              <a:ext uri="{FF2B5EF4-FFF2-40B4-BE49-F238E27FC236}">
                <a16:creationId xmlns:a16="http://schemas.microsoft.com/office/drawing/2014/main" id="{019DED5A-87C0-47CD-9427-E5D13092ECBC}"/>
              </a:ext>
            </a:extLst>
          </p:cNvPr>
          <p:cNvSpPr/>
          <p:nvPr/>
        </p:nvSpPr>
        <p:spPr>
          <a:xfrm>
            <a:off x="3757145" y="1841785"/>
            <a:ext cx="1645568" cy="3467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11">
            <a:extLst>
              <a:ext uri="{FF2B5EF4-FFF2-40B4-BE49-F238E27FC236}">
                <a16:creationId xmlns:a16="http://schemas.microsoft.com/office/drawing/2014/main" id="{E6CB5C36-AD81-4940-9E15-CE8580246497}"/>
              </a:ext>
            </a:extLst>
          </p:cNvPr>
          <p:cNvSpPr/>
          <p:nvPr/>
        </p:nvSpPr>
        <p:spPr>
          <a:xfrm>
            <a:off x="3757145" y="1904130"/>
            <a:ext cx="1645567" cy="33432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rgbClr val="91B4B6"/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/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28B5331F-EFAA-4A07-A52D-A7FFF3A3F9F4}"/>
              </a:ext>
            </a:extLst>
          </p:cNvPr>
          <p:cNvSpPr/>
          <p:nvPr/>
        </p:nvSpPr>
        <p:spPr>
          <a:xfrm>
            <a:off x="5812925" y="1904128"/>
            <a:ext cx="1582969" cy="33432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rgbClr val="91B4B6"/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/>
          </a:p>
        </p:txBody>
      </p:sp>
      <p:sp>
        <p:nvSpPr>
          <p:cNvPr id="11" name="Rechteck 16">
            <a:extLst>
              <a:ext uri="{FF2B5EF4-FFF2-40B4-BE49-F238E27FC236}">
                <a16:creationId xmlns:a16="http://schemas.microsoft.com/office/drawing/2014/main" id="{3D958231-BD5E-4053-9DD1-5794D5F36951}"/>
              </a:ext>
            </a:extLst>
          </p:cNvPr>
          <p:cNvSpPr/>
          <p:nvPr/>
        </p:nvSpPr>
        <p:spPr>
          <a:xfrm>
            <a:off x="3724551" y="1841786"/>
            <a:ext cx="65188" cy="3467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7">
            <a:extLst>
              <a:ext uri="{FF2B5EF4-FFF2-40B4-BE49-F238E27FC236}">
                <a16:creationId xmlns:a16="http://schemas.microsoft.com/office/drawing/2014/main" id="{B9F28C82-2FD8-4AFB-9C54-40739537DA60}"/>
              </a:ext>
            </a:extLst>
          </p:cNvPr>
          <p:cNvSpPr/>
          <p:nvPr/>
        </p:nvSpPr>
        <p:spPr>
          <a:xfrm>
            <a:off x="5391508" y="1841779"/>
            <a:ext cx="65188" cy="3467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20">
            <a:extLst>
              <a:ext uri="{FF2B5EF4-FFF2-40B4-BE49-F238E27FC236}">
                <a16:creationId xmlns:a16="http://schemas.microsoft.com/office/drawing/2014/main" id="{7ADF1A67-0447-4C9B-8EBC-0FFA0CC5E8ED}"/>
              </a:ext>
            </a:extLst>
          </p:cNvPr>
          <p:cNvSpPr/>
          <p:nvPr/>
        </p:nvSpPr>
        <p:spPr>
          <a:xfrm>
            <a:off x="5780331" y="1841786"/>
            <a:ext cx="65188" cy="3467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5B6C4E3-B396-426E-B2D3-9752737B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38" y="4414089"/>
            <a:ext cx="341314" cy="2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3B536F4-8AF1-4B0A-9B8B-039CB9CB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12" y="4424952"/>
            <a:ext cx="341314" cy="2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ieren 4">
            <a:extLst>
              <a:ext uri="{FF2B5EF4-FFF2-40B4-BE49-F238E27FC236}">
                <a16:creationId xmlns:a16="http://schemas.microsoft.com/office/drawing/2014/main" id="{E795920A-C46C-42C6-98BA-B89FC6B4D984}"/>
              </a:ext>
            </a:extLst>
          </p:cNvPr>
          <p:cNvGrpSpPr/>
          <p:nvPr/>
        </p:nvGrpSpPr>
        <p:grpSpPr>
          <a:xfrm>
            <a:off x="7012179" y="4979237"/>
            <a:ext cx="529820" cy="288002"/>
            <a:chOff x="7395907" y="4919724"/>
            <a:chExt cx="529820" cy="288002"/>
          </a:xfrm>
        </p:grpSpPr>
        <p:sp>
          <p:nvSpPr>
            <p:cNvPr id="17" name="Rectangle 86">
              <a:extLst>
                <a:ext uri="{FF2B5EF4-FFF2-40B4-BE49-F238E27FC236}">
                  <a16:creationId xmlns:a16="http://schemas.microsoft.com/office/drawing/2014/main" id="{803B862E-2D2F-46F0-AB5F-32BEFA5420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5907" y="4922033"/>
              <a:ext cx="529820" cy="12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/>
              <a:r>
                <a:rPr lang="en-GB" sz="200" b="1" dirty="0">
                  <a:latin typeface="Times New Roman" pitchFamily="18" charset="0"/>
                </a:rPr>
                <a:t>30-604</a:t>
              </a:r>
            </a:p>
          </p:txBody>
        </p:sp>
        <p:sp>
          <p:nvSpPr>
            <p:cNvPr id="18" name="Rectangle 100">
              <a:extLst>
                <a:ext uri="{FF2B5EF4-FFF2-40B4-BE49-F238E27FC236}">
                  <a16:creationId xmlns:a16="http://schemas.microsoft.com/office/drawing/2014/main" id="{67C3BC29-1877-446C-918D-6889B9CD69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5907" y="5020879"/>
              <a:ext cx="529820" cy="18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/>
              <a:r>
                <a:rPr lang="en-GB" sz="200" b="1" dirty="0">
                  <a:latin typeface="Times New Roman" pitchFamily="18" charset="0"/>
                </a:rPr>
                <a:t>Pilkington</a:t>
              </a:r>
            </a:p>
            <a:p>
              <a:pPr algn="ctr" eaLnBrk="0" hangingPunct="0"/>
              <a:r>
                <a:rPr lang="en-GB" sz="200" b="1" dirty="0">
                  <a:latin typeface="Times New Roman" pitchFamily="18" charset="0"/>
                </a:rPr>
                <a:t>Deutschland AG</a:t>
              </a:r>
            </a:p>
            <a:p>
              <a:pPr algn="ctr" eaLnBrk="0" hangingPunct="0"/>
              <a:r>
                <a:rPr lang="en-GB" sz="200" b="1" dirty="0">
                  <a:latin typeface="Times New Roman" pitchFamily="18" charset="0"/>
                </a:rPr>
                <a:t>Werk 1, 04/16</a:t>
              </a:r>
            </a:p>
          </p:txBody>
        </p:sp>
        <p:grpSp>
          <p:nvGrpSpPr>
            <p:cNvPr id="19" name="Gruppieren 35">
              <a:extLst>
                <a:ext uri="{FF2B5EF4-FFF2-40B4-BE49-F238E27FC236}">
                  <a16:creationId xmlns:a16="http://schemas.microsoft.com/office/drawing/2014/main" id="{3A59BBA5-EA3A-4FBA-8DCD-481E4C2A6B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84311" y="4919724"/>
              <a:ext cx="152296" cy="131991"/>
              <a:chOff x="4139951" y="4221088"/>
              <a:chExt cx="522000" cy="542627"/>
            </a:xfrm>
          </p:grpSpPr>
          <p:sp>
            <p:nvSpPr>
              <p:cNvPr id="20" name="WordArt 62">
                <a:extLst>
                  <a:ext uri="{FF2B5EF4-FFF2-40B4-BE49-F238E27FC236}">
                    <a16:creationId xmlns:a16="http://schemas.microsoft.com/office/drawing/2014/main" id="{6DFCEFCA-1FB0-4953-B71F-704D6788374F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139951" y="4221088"/>
                <a:ext cx="522000" cy="54262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Button">
                  <a:avLst>
                    <a:gd name="adj" fmla="val 11065961"/>
                  </a:avLst>
                </a:prstTxWarp>
              </a:bodyPr>
              <a:lstStyle/>
              <a:p>
                <a:pPr algn="ctr"/>
                <a:r>
                  <a:rPr lang="de-DE" sz="12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Pilkington Pyrostop Line</a:t>
                </a:r>
              </a:p>
            </p:txBody>
          </p:sp>
          <p:sp>
            <p:nvSpPr>
              <p:cNvPr id="21" name="WordArt 62">
                <a:extLst>
                  <a:ext uri="{FF2B5EF4-FFF2-40B4-BE49-F238E27FC236}">
                    <a16:creationId xmlns:a16="http://schemas.microsoft.com/office/drawing/2014/main" id="{6122B724-BA9B-4ED4-A7CD-163427C4C7F6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151172" y="4221088"/>
                <a:ext cx="502157" cy="5220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2865228"/>
                  </a:avLst>
                </a:prstTxWarp>
              </a:bodyPr>
              <a:lstStyle/>
              <a:p>
                <a:pPr algn="ctr"/>
                <a:r>
                  <a:rPr lang="de-DE" sz="12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Germany</a:t>
                </a:r>
              </a:p>
            </p:txBody>
          </p:sp>
        </p:grpSp>
      </p:grpSp>
      <p:grpSp>
        <p:nvGrpSpPr>
          <p:cNvPr id="22" name="Gruppieren 2">
            <a:extLst>
              <a:ext uri="{FF2B5EF4-FFF2-40B4-BE49-F238E27FC236}">
                <a16:creationId xmlns:a16="http://schemas.microsoft.com/office/drawing/2014/main" id="{AB9B9F01-786E-4443-BD89-A2BB0BFC7162}"/>
              </a:ext>
            </a:extLst>
          </p:cNvPr>
          <p:cNvGrpSpPr/>
          <p:nvPr/>
        </p:nvGrpSpPr>
        <p:grpSpPr>
          <a:xfrm>
            <a:off x="1707232" y="1841786"/>
            <a:ext cx="1766817" cy="3467967"/>
            <a:chOff x="1707232" y="1841786"/>
            <a:chExt cx="1766817" cy="3467967"/>
          </a:xfrm>
        </p:grpSpPr>
        <p:sp>
          <p:nvSpPr>
            <p:cNvPr id="23" name="Rechteck 13">
              <a:extLst>
                <a:ext uri="{FF2B5EF4-FFF2-40B4-BE49-F238E27FC236}">
                  <a16:creationId xmlns:a16="http://schemas.microsoft.com/office/drawing/2014/main" id="{BA19D050-E1FE-41DF-8F5B-D2660CA924EA}"/>
                </a:ext>
              </a:extLst>
            </p:cNvPr>
            <p:cNvSpPr/>
            <p:nvPr/>
          </p:nvSpPr>
          <p:spPr>
            <a:xfrm>
              <a:off x="1707232" y="1841786"/>
              <a:ext cx="1645568" cy="34679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Rechteck 84">
              <a:extLst>
                <a:ext uri="{FF2B5EF4-FFF2-40B4-BE49-F238E27FC236}">
                  <a16:creationId xmlns:a16="http://schemas.microsoft.com/office/drawing/2014/main" id="{977FBFF8-18A3-44F4-B9F8-F2F511EEE12A}"/>
                </a:ext>
              </a:extLst>
            </p:cNvPr>
            <p:cNvSpPr/>
            <p:nvPr/>
          </p:nvSpPr>
          <p:spPr>
            <a:xfrm>
              <a:off x="1769831" y="1904133"/>
              <a:ext cx="1582969" cy="3343275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0">
                  <a:srgbClr val="91B4B6"/>
                </a:gs>
                <a:gs pos="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25" name="Rechteck 1">
              <a:extLst>
                <a:ext uri="{FF2B5EF4-FFF2-40B4-BE49-F238E27FC236}">
                  <a16:creationId xmlns:a16="http://schemas.microsoft.com/office/drawing/2014/main" id="{76CC025D-2030-44EF-874C-D51BE0FFEC44}"/>
                </a:ext>
              </a:extLst>
            </p:cNvPr>
            <p:cNvSpPr/>
            <p:nvPr/>
          </p:nvSpPr>
          <p:spPr>
            <a:xfrm>
              <a:off x="3320206" y="1841786"/>
              <a:ext cx="65188" cy="34679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7C3343D6-DEF0-4558-ABD2-1F4A1B09A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456" y="4412751"/>
              <a:ext cx="341314" cy="27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ieren 38">
              <a:extLst>
                <a:ext uri="{FF2B5EF4-FFF2-40B4-BE49-F238E27FC236}">
                  <a16:creationId xmlns:a16="http://schemas.microsoft.com/office/drawing/2014/main" id="{80BAE8A0-430E-4A82-85B3-84E6151E5836}"/>
                </a:ext>
              </a:extLst>
            </p:cNvPr>
            <p:cNvGrpSpPr/>
            <p:nvPr/>
          </p:nvGrpSpPr>
          <p:grpSpPr>
            <a:xfrm>
              <a:off x="2944229" y="4989945"/>
              <a:ext cx="529820" cy="288002"/>
              <a:chOff x="7395907" y="4919724"/>
              <a:chExt cx="529820" cy="288002"/>
            </a:xfrm>
          </p:grpSpPr>
          <p:sp>
            <p:nvSpPr>
              <p:cNvPr id="28" name="Rectangle 86">
                <a:extLst>
                  <a:ext uri="{FF2B5EF4-FFF2-40B4-BE49-F238E27FC236}">
                    <a16:creationId xmlns:a16="http://schemas.microsoft.com/office/drawing/2014/main" id="{3F57C60C-3E8A-423D-8688-A194DA5224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95907" y="4922033"/>
                <a:ext cx="529820" cy="125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GB" sz="200" b="1" dirty="0">
                    <a:latin typeface="Times New Roman" pitchFamily="18" charset="0"/>
                  </a:rPr>
                  <a:t>30-604</a:t>
                </a:r>
              </a:p>
            </p:txBody>
          </p:sp>
          <p:sp>
            <p:nvSpPr>
              <p:cNvPr id="29" name="Rectangle 100">
                <a:extLst>
                  <a:ext uri="{FF2B5EF4-FFF2-40B4-BE49-F238E27FC236}">
                    <a16:creationId xmlns:a16="http://schemas.microsoft.com/office/drawing/2014/main" id="{F3484FC2-758F-44AB-8110-DCDD4A248F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95907" y="5020879"/>
                <a:ext cx="529820" cy="186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GB" sz="200" b="1" dirty="0">
                    <a:latin typeface="Times New Roman" pitchFamily="18" charset="0"/>
                  </a:rPr>
                  <a:t>Pilkington</a:t>
                </a:r>
              </a:p>
              <a:p>
                <a:pPr algn="ctr" eaLnBrk="0" hangingPunct="0"/>
                <a:r>
                  <a:rPr lang="en-GB" sz="200" b="1" dirty="0">
                    <a:latin typeface="Times New Roman" pitchFamily="18" charset="0"/>
                  </a:rPr>
                  <a:t>Deutschland AG</a:t>
                </a:r>
              </a:p>
              <a:p>
                <a:pPr algn="ctr" eaLnBrk="0" hangingPunct="0"/>
                <a:r>
                  <a:rPr lang="en-GB" sz="200" b="1" dirty="0">
                    <a:latin typeface="Times New Roman" pitchFamily="18" charset="0"/>
                  </a:rPr>
                  <a:t>Werk 1, 04/16</a:t>
                </a:r>
              </a:p>
            </p:txBody>
          </p:sp>
          <p:grpSp>
            <p:nvGrpSpPr>
              <p:cNvPr id="30" name="Gruppieren 35">
                <a:extLst>
                  <a:ext uri="{FF2B5EF4-FFF2-40B4-BE49-F238E27FC236}">
                    <a16:creationId xmlns:a16="http://schemas.microsoft.com/office/drawing/2014/main" id="{948772CE-5311-4A88-8C7F-5008397E190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84311" y="4919724"/>
                <a:ext cx="152296" cy="131991"/>
                <a:chOff x="4139951" y="4221088"/>
                <a:chExt cx="522000" cy="542627"/>
              </a:xfrm>
            </p:grpSpPr>
            <p:sp>
              <p:nvSpPr>
                <p:cNvPr id="31" name="WordArt 62">
                  <a:extLst>
                    <a:ext uri="{FF2B5EF4-FFF2-40B4-BE49-F238E27FC236}">
                      <a16:creationId xmlns:a16="http://schemas.microsoft.com/office/drawing/2014/main" id="{52DF3D1E-5ACC-4E4C-8142-F1FC822E13E3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4139951" y="4221088"/>
                  <a:ext cx="522000" cy="542627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Button">
                    <a:avLst>
                      <a:gd name="adj" fmla="val 11065961"/>
                    </a:avLst>
                  </a:prstTxWarp>
                </a:bodyPr>
                <a:lstStyle/>
                <a:p>
                  <a:pPr algn="ctr"/>
                  <a:r>
                    <a:rPr lang="de-DE" sz="12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Pilkington Pyrostop Line</a:t>
                  </a:r>
                </a:p>
              </p:txBody>
            </p:sp>
            <p:sp>
              <p:nvSpPr>
                <p:cNvPr id="32" name="WordArt 62">
                  <a:extLst>
                    <a:ext uri="{FF2B5EF4-FFF2-40B4-BE49-F238E27FC236}">
                      <a16:creationId xmlns:a16="http://schemas.microsoft.com/office/drawing/2014/main" id="{1B4D7241-5A4B-4F8B-8905-DF73FC35970D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4151172" y="4221088"/>
                  <a:ext cx="502157" cy="522000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Down">
                    <a:avLst>
                      <a:gd name="adj" fmla="val 2865228"/>
                    </a:avLst>
                  </a:prstTxWarp>
                </a:bodyPr>
                <a:lstStyle/>
                <a:p>
                  <a:pPr algn="ctr"/>
                  <a:r>
                    <a:rPr lang="de-DE" sz="12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Germany</a:t>
                  </a:r>
                </a:p>
              </p:txBody>
            </p:sp>
          </p:grpSp>
        </p:grpSp>
      </p:grpSp>
      <p:grpSp>
        <p:nvGrpSpPr>
          <p:cNvPr id="33" name="Gruppieren 46">
            <a:extLst>
              <a:ext uri="{FF2B5EF4-FFF2-40B4-BE49-F238E27FC236}">
                <a16:creationId xmlns:a16="http://schemas.microsoft.com/office/drawing/2014/main" id="{E6B66355-F988-4BEB-A861-406DF15C1344}"/>
              </a:ext>
            </a:extLst>
          </p:cNvPr>
          <p:cNvGrpSpPr/>
          <p:nvPr/>
        </p:nvGrpSpPr>
        <p:grpSpPr>
          <a:xfrm>
            <a:off x="4972566" y="4986259"/>
            <a:ext cx="529820" cy="288002"/>
            <a:chOff x="7395907" y="4919724"/>
            <a:chExt cx="529820" cy="288002"/>
          </a:xfrm>
        </p:grpSpPr>
        <p:sp>
          <p:nvSpPr>
            <p:cNvPr id="34" name="Rectangle 86">
              <a:extLst>
                <a:ext uri="{FF2B5EF4-FFF2-40B4-BE49-F238E27FC236}">
                  <a16:creationId xmlns:a16="http://schemas.microsoft.com/office/drawing/2014/main" id="{FECB5560-920B-4F3C-BCA0-484A00AC5D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5907" y="4922033"/>
              <a:ext cx="529820" cy="12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/>
              <a:r>
                <a:rPr lang="en-GB" sz="200" b="1" dirty="0">
                  <a:latin typeface="Times New Roman" pitchFamily="18" charset="0"/>
                </a:rPr>
                <a:t>30-604</a:t>
              </a:r>
            </a:p>
          </p:txBody>
        </p:sp>
        <p:sp>
          <p:nvSpPr>
            <p:cNvPr id="35" name="Rectangle 100">
              <a:extLst>
                <a:ext uri="{FF2B5EF4-FFF2-40B4-BE49-F238E27FC236}">
                  <a16:creationId xmlns:a16="http://schemas.microsoft.com/office/drawing/2014/main" id="{C2C141DC-73A5-4602-9639-B4E3C050F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5907" y="5020879"/>
              <a:ext cx="529820" cy="18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/>
              <a:r>
                <a:rPr lang="en-GB" sz="200" b="1" dirty="0">
                  <a:latin typeface="Times New Roman" pitchFamily="18" charset="0"/>
                </a:rPr>
                <a:t>Pilkington</a:t>
              </a:r>
            </a:p>
            <a:p>
              <a:pPr algn="ctr" eaLnBrk="0" hangingPunct="0"/>
              <a:r>
                <a:rPr lang="en-GB" sz="200" b="1" dirty="0">
                  <a:latin typeface="Times New Roman" pitchFamily="18" charset="0"/>
                </a:rPr>
                <a:t>Deutschland AG</a:t>
              </a:r>
            </a:p>
            <a:p>
              <a:pPr algn="ctr" eaLnBrk="0" hangingPunct="0"/>
              <a:r>
                <a:rPr lang="en-GB" sz="200" b="1" dirty="0">
                  <a:latin typeface="Times New Roman" pitchFamily="18" charset="0"/>
                </a:rPr>
                <a:t>Werk 1, 04/16</a:t>
              </a:r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486DAED1-FD5C-4087-91F0-79DEF89928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84311" y="4919724"/>
              <a:ext cx="152296" cy="131991"/>
              <a:chOff x="4139951" y="4221088"/>
              <a:chExt cx="522000" cy="542627"/>
            </a:xfrm>
          </p:grpSpPr>
          <p:sp>
            <p:nvSpPr>
              <p:cNvPr id="37" name="WordArt 62">
                <a:extLst>
                  <a:ext uri="{FF2B5EF4-FFF2-40B4-BE49-F238E27FC236}">
                    <a16:creationId xmlns:a16="http://schemas.microsoft.com/office/drawing/2014/main" id="{286CF94A-3345-4AE1-8550-FB8B87658632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139951" y="4221088"/>
                <a:ext cx="522000" cy="54262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Button">
                  <a:avLst>
                    <a:gd name="adj" fmla="val 11065961"/>
                  </a:avLst>
                </a:prstTxWarp>
              </a:bodyPr>
              <a:lstStyle/>
              <a:p>
                <a:pPr algn="ctr"/>
                <a:r>
                  <a:rPr lang="de-DE" sz="12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Pilkington Pyrostop Line</a:t>
                </a:r>
              </a:p>
            </p:txBody>
          </p:sp>
          <p:sp>
            <p:nvSpPr>
              <p:cNvPr id="38" name="WordArt 62">
                <a:extLst>
                  <a:ext uri="{FF2B5EF4-FFF2-40B4-BE49-F238E27FC236}">
                    <a16:creationId xmlns:a16="http://schemas.microsoft.com/office/drawing/2014/main" id="{0E003459-31DE-4CBE-8606-3BFA2E49FFFE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151172" y="4221088"/>
                <a:ext cx="502157" cy="5220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2865228"/>
                  </a:avLst>
                </a:prstTxWarp>
              </a:bodyPr>
              <a:lstStyle/>
              <a:p>
                <a:pPr algn="ctr"/>
                <a:r>
                  <a:rPr lang="de-DE" sz="12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Germany</a:t>
                </a:r>
              </a:p>
            </p:txBody>
          </p:sp>
        </p:grpSp>
      </p:grpSp>
      <p:sp>
        <p:nvSpPr>
          <p:cNvPr id="39" name="Textfeld 3">
            <a:extLst>
              <a:ext uri="{FF2B5EF4-FFF2-40B4-BE49-F238E27FC236}">
                <a16:creationId xmlns:a16="http://schemas.microsoft.com/office/drawing/2014/main" id="{B14249BC-2B8F-47D0-9289-2C9F3BE88081}"/>
              </a:ext>
            </a:extLst>
          </p:cNvPr>
          <p:cNvSpPr txBox="1"/>
          <p:nvPr/>
        </p:nvSpPr>
        <p:spPr>
          <a:xfrm>
            <a:off x="1642316" y="992956"/>
            <a:ext cx="647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Position of glass is required during ordering process</a:t>
            </a:r>
          </a:p>
          <a:p>
            <a:r>
              <a:rPr lang="en-GB" sz="2000" dirty="0">
                <a:latin typeface="+mn-lt"/>
              </a:rPr>
              <a:t>View from inside/non PVB side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DED7225-A094-46F3-884C-B11F107EE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8241" r="18959" b="3704"/>
          <a:stretch/>
        </p:blipFill>
        <p:spPr bwMode="auto">
          <a:xfrm rot="16200000">
            <a:off x="2841319" y="3485729"/>
            <a:ext cx="405717" cy="3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12119412-63F0-430B-B6D3-78F1D3A5F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8241" r="18959" b="3704"/>
          <a:stretch/>
        </p:blipFill>
        <p:spPr bwMode="auto">
          <a:xfrm rot="16200000">
            <a:off x="4962400" y="3485729"/>
            <a:ext cx="405717" cy="3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95A896C-7A1A-4157-8BDB-D68FECF70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8241" r="18959" b="3704"/>
          <a:stretch/>
        </p:blipFill>
        <p:spPr bwMode="auto">
          <a:xfrm rot="5400000">
            <a:off x="5895968" y="3485729"/>
            <a:ext cx="405717" cy="3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13E31573-9EFC-44EF-B681-7892CD197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8241" r="18959" b="3704"/>
          <a:stretch/>
        </p:blipFill>
        <p:spPr bwMode="auto">
          <a:xfrm rot="5400000">
            <a:off x="3860675" y="3485729"/>
            <a:ext cx="405717" cy="3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57">
            <a:extLst>
              <a:ext uri="{FF2B5EF4-FFF2-40B4-BE49-F238E27FC236}">
                <a16:creationId xmlns:a16="http://schemas.microsoft.com/office/drawing/2014/main" id="{FD33BACF-D9DA-49CD-8E30-E0F19D8E3229}"/>
              </a:ext>
            </a:extLst>
          </p:cNvPr>
          <p:cNvSpPr txBox="1"/>
          <p:nvPr/>
        </p:nvSpPr>
        <p:spPr>
          <a:xfrm>
            <a:off x="1911517" y="5335352"/>
            <a:ext cx="1236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Left pane</a:t>
            </a:r>
          </a:p>
        </p:txBody>
      </p:sp>
      <p:sp>
        <p:nvSpPr>
          <p:cNvPr id="45" name="Textfeld 58">
            <a:extLst>
              <a:ext uri="{FF2B5EF4-FFF2-40B4-BE49-F238E27FC236}">
                <a16:creationId xmlns:a16="http://schemas.microsoft.com/office/drawing/2014/main" id="{9CA44550-6E47-4FB6-B461-C510BB0F9C1F}"/>
              </a:ext>
            </a:extLst>
          </p:cNvPr>
          <p:cNvSpPr txBox="1"/>
          <p:nvPr/>
        </p:nvSpPr>
        <p:spPr>
          <a:xfrm>
            <a:off x="3780766" y="5335352"/>
            <a:ext cx="159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Middle pane</a:t>
            </a:r>
          </a:p>
        </p:txBody>
      </p:sp>
      <p:sp>
        <p:nvSpPr>
          <p:cNvPr id="46" name="Textfeld 59">
            <a:extLst>
              <a:ext uri="{FF2B5EF4-FFF2-40B4-BE49-F238E27FC236}">
                <a16:creationId xmlns:a16="http://schemas.microsoft.com/office/drawing/2014/main" id="{50E06CF9-03D9-4E07-9D16-E611B53CB8D4}"/>
              </a:ext>
            </a:extLst>
          </p:cNvPr>
          <p:cNvSpPr txBox="1"/>
          <p:nvPr/>
        </p:nvSpPr>
        <p:spPr>
          <a:xfrm>
            <a:off x="5962795" y="5335352"/>
            <a:ext cx="1236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Right pane</a:t>
            </a:r>
          </a:p>
        </p:txBody>
      </p:sp>
    </p:spTree>
    <p:extLst>
      <p:ext uri="{BB962C8B-B14F-4D97-AF65-F5344CB8AC3E}">
        <p14:creationId xmlns:p14="http://schemas.microsoft.com/office/powerpoint/2010/main" val="152620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>
            <a:extLst>
              <a:ext uri="{FF2B5EF4-FFF2-40B4-BE49-F238E27FC236}">
                <a16:creationId xmlns:a16="http://schemas.microsoft.com/office/drawing/2014/main" id="{2E8EC0CD-8DF4-45D2-9F72-C6BD20881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58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9089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/>
              <a:t>Brandglas</a:t>
            </a:r>
            <a:endParaRPr lang="de-DE" altLang="de-DE" sz="1400" dirty="0">
              <a:solidFill>
                <a:srgbClr val="009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13">
            <a:extLst>
              <a:ext uri="{FF2B5EF4-FFF2-40B4-BE49-F238E27FC236}">
                <a16:creationId xmlns:a16="http://schemas.microsoft.com/office/drawing/2014/main" id="{5E961068-849B-46D3-8F55-AF333B4DEF9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8001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9089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B27ABE7-C030-417A-8F01-CBEE10C4AC89}" type="datetime1">
              <a:rPr lang="de-DE" altLang="de-DE" smtClean="0"/>
              <a:pPr>
                <a:spcBef>
                  <a:spcPct val="0"/>
                </a:spcBef>
                <a:buFontTx/>
                <a:buNone/>
                <a:defRPr/>
              </a:pPr>
              <a:t>07.02.2023</a:t>
            </a:fld>
            <a:endParaRPr lang="de-DE" altLang="de-DE" sz="1400">
              <a:solidFill>
                <a:srgbClr val="009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44" name="Group 2">
            <a:extLst>
              <a:ext uri="{FF2B5EF4-FFF2-40B4-BE49-F238E27FC236}">
                <a16:creationId xmlns:a16="http://schemas.microsoft.com/office/drawing/2014/main" id="{1EF835BD-B15D-47F0-8442-2DDE9D79D738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1158875"/>
            <a:ext cx="6388100" cy="4897438"/>
            <a:chOff x="883" y="669"/>
            <a:chExt cx="4024" cy="3085"/>
          </a:xfrm>
        </p:grpSpPr>
        <p:pic>
          <p:nvPicPr>
            <p:cNvPr id="61446" name="Picture 3" descr="Aufkleber PPs 30-">
              <a:extLst>
                <a:ext uri="{FF2B5EF4-FFF2-40B4-BE49-F238E27FC236}">
                  <a16:creationId xmlns:a16="http://schemas.microsoft.com/office/drawing/2014/main" id="{44D7CE5B-2700-41DB-BD11-C5DDA8E0C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669"/>
              <a:ext cx="4024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7" name="Rectangle 4">
              <a:extLst>
                <a:ext uri="{FF2B5EF4-FFF2-40B4-BE49-F238E27FC236}">
                  <a16:creationId xmlns:a16="http://schemas.microsoft.com/office/drawing/2014/main" id="{C97A7150-DB29-4C85-ABFA-10A81AF1B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756"/>
              <a:ext cx="2058" cy="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/>
            </a:p>
          </p:txBody>
        </p:sp>
        <p:sp>
          <p:nvSpPr>
            <p:cNvPr id="61448" name="Text Box 5">
              <a:extLst>
                <a:ext uri="{FF2B5EF4-FFF2-40B4-BE49-F238E27FC236}">
                  <a16:creationId xmlns:a16="http://schemas.microsoft.com/office/drawing/2014/main" id="{19A0435A-3E81-458C-8BD4-2341E62CD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1512"/>
              <a:ext cx="232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de-DE" sz="2000">
                  <a:latin typeface="Times New Roman" panose="02020603050405020304" pitchFamily="18" charset="0"/>
                </a:rPr>
                <a:t>Vertical Stocking</a:t>
              </a:r>
            </a:p>
          </p:txBody>
        </p:sp>
        <p:sp>
          <p:nvSpPr>
            <p:cNvPr id="61449" name="Text Box 6">
              <a:extLst>
                <a:ext uri="{FF2B5EF4-FFF2-40B4-BE49-F238E27FC236}">
                  <a16:creationId xmlns:a16="http://schemas.microsoft.com/office/drawing/2014/main" id="{15B9C27E-7D99-4B17-AD08-1822D7409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934"/>
              <a:ext cx="232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de-DE" sz="2000">
                  <a:latin typeface="Times New Roman" panose="02020603050405020304" pitchFamily="18" charset="0"/>
                </a:rPr>
                <a:t>Avoid the influence of weather</a:t>
              </a:r>
            </a:p>
          </p:txBody>
        </p:sp>
        <p:sp>
          <p:nvSpPr>
            <p:cNvPr id="61450" name="Text Box 7">
              <a:extLst>
                <a:ext uri="{FF2B5EF4-FFF2-40B4-BE49-F238E27FC236}">
                  <a16:creationId xmlns:a16="http://schemas.microsoft.com/office/drawing/2014/main" id="{E1F95949-3CBF-4E60-8168-5A049111B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2086"/>
              <a:ext cx="232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de-DE" sz="2000">
                  <a:latin typeface="Times New Roman" panose="02020603050405020304" pitchFamily="18" charset="0"/>
                </a:rPr>
                <a:t>Do not damage/modify edges</a:t>
              </a:r>
            </a:p>
          </p:txBody>
        </p:sp>
        <p:sp>
          <p:nvSpPr>
            <p:cNvPr id="61451" name="Text Box 8">
              <a:extLst>
                <a:ext uri="{FF2B5EF4-FFF2-40B4-BE49-F238E27FC236}">
                  <a16:creationId xmlns:a16="http://schemas.microsoft.com/office/drawing/2014/main" id="{FAD90D97-90A8-46B7-8160-34D421B1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2661"/>
              <a:ext cx="232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de-DE" sz="2000">
                  <a:latin typeface="Times New Roman" panose="02020603050405020304" pitchFamily="18" charset="0"/>
                </a:rPr>
                <a:t>No pressure glazing</a:t>
              </a:r>
            </a:p>
          </p:txBody>
        </p:sp>
        <p:sp>
          <p:nvSpPr>
            <p:cNvPr id="61452" name="Text Box 9">
              <a:extLst>
                <a:ext uri="{FF2B5EF4-FFF2-40B4-BE49-F238E27FC236}">
                  <a16:creationId xmlns:a16="http://schemas.microsoft.com/office/drawing/2014/main" id="{CD2CE707-5389-4F2D-B7A1-CCA0FA50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3250"/>
              <a:ext cx="232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de-DE" sz="2000">
                  <a:latin typeface="Times New Roman" panose="02020603050405020304" pitchFamily="18" charset="0"/>
                </a:rPr>
                <a:t>Handle properly</a:t>
              </a:r>
            </a:p>
          </p:txBody>
        </p:sp>
      </p:grpSp>
      <p:sp>
        <p:nvSpPr>
          <p:cNvPr id="13" name="Rubrik 1">
            <a:extLst>
              <a:ext uri="{FF2B5EF4-FFF2-40B4-BE49-F238E27FC236}">
                <a16:creationId xmlns:a16="http://schemas.microsoft.com/office/drawing/2014/main" id="{0FB27397-F9E1-4353-BF2D-4673217F69A8}"/>
              </a:ext>
            </a:extLst>
          </p:cNvPr>
          <p:cNvSpPr txBox="1">
            <a:spLocks/>
          </p:cNvSpPr>
          <p:nvPr/>
        </p:nvSpPr>
        <p:spPr>
          <a:xfrm>
            <a:off x="807720" y="197487"/>
            <a:ext cx="7707630" cy="5953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sv-SE" dirty="0"/>
              <a:t>Hantering av glasen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3704D-C25D-4BDD-89DF-608EADBB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Vårt recept för </a:t>
            </a:r>
            <a:r>
              <a:rPr lang="sv-SE" dirty="0" err="1"/>
              <a:t>brandglas</a:t>
            </a:r>
            <a:r>
              <a:rPr lang="sv-SE" dirty="0"/>
              <a:t>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7E2D89-4C1A-46C9-ACAA-1890BA9120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5FF96F-8E38-4686-B6CE-1C40D9A33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0D257B-73CA-4CD5-9D20-BD5F1FA1F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B2D52198-003D-42C8-904B-599793EB1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42" y="2927224"/>
            <a:ext cx="6602316" cy="10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5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E5F44DC-10BC-408E-AB68-8FDB7FB75507}"/>
              </a:ext>
            </a:extLst>
          </p:cNvPr>
          <p:cNvSpPr txBox="1">
            <a:spLocks/>
          </p:cNvSpPr>
          <p:nvPr/>
        </p:nvSpPr>
        <p:spPr bwMode="auto">
          <a:xfrm>
            <a:off x="987425" y="1260475"/>
            <a:ext cx="78692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A0"/>
              </a:buClr>
              <a:buFont typeface="Tahoma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Tried</a:t>
            </a: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Tested</a:t>
            </a: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Trusted</a:t>
            </a:r>
            <a:endParaRPr kumimoji="1" lang="de-DE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</a:t>
            </a: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1978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14BB73-62F1-4A69-9580-8217A450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00025"/>
            <a:ext cx="6532563" cy="647700"/>
          </a:xfrm>
        </p:spPr>
        <p:txBody>
          <a:bodyPr/>
          <a:lstStyle/>
          <a:p>
            <a:pPr>
              <a:defRPr/>
            </a:pPr>
            <a:r>
              <a:rPr lang="de-DE" sz="3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Confidence </a:t>
            </a:r>
            <a:r>
              <a:rPr lang="de-DE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since</a:t>
            </a:r>
            <a:r>
              <a:rPr lang="de-DE" sz="3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40 </a:t>
            </a:r>
            <a:r>
              <a:rPr lang="de-DE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years</a:t>
            </a:r>
            <a:endParaRPr lang="de-DE" sz="3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9333" name="Inhaltsplatzhalter 8">
            <a:extLst>
              <a:ext uri="{FF2B5EF4-FFF2-40B4-BE49-F238E27FC236}">
                <a16:creationId xmlns:a16="http://schemas.microsoft.com/office/drawing/2014/main" id="{271B103E-8F57-42C3-A973-CE5B4BB90E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2050" y="3259138"/>
            <a:ext cx="2439988" cy="2392362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0775D2-5C54-4290-8131-BA32523B7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285D709-8B56-48EC-8D3B-66AE52CFC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2B653A1-DC6E-439A-A9B8-103074C9FFCE}"/>
              </a:ext>
            </a:extLst>
          </p:cNvPr>
          <p:cNvSpPr txBox="1">
            <a:spLocks/>
          </p:cNvSpPr>
          <p:nvPr/>
        </p:nvSpPr>
        <p:spPr bwMode="auto">
          <a:xfrm>
            <a:off x="987425" y="1260475"/>
            <a:ext cx="78692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A0"/>
              </a:buClr>
              <a:buFont typeface="Tahoma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High-end 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resistance</a:t>
            </a:r>
            <a:endParaRPr kumimoji="1" lang="de-DE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-40°C | +50°C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8101E4-F23B-4635-8397-883FA88E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00025"/>
            <a:ext cx="6532563" cy="647700"/>
          </a:xfrm>
        </p:spPr>
        <p:txBody>
          <a:bodyPr/>
          <a:lstStyle/>
          <a:p>
            <a:pPr>
              <a:defRPr/>
            </a:pPr>
            <a:r>
              <a:rPr lang="de-DE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Temperature</a:t>
            </a:r>
            <a:r>
              <a:rPr lang="de-DE" sz="3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comfort</a:t>
            </a:r>
            <a:r>
              <a:rPr lang="de-DE" sz="3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zone</a:t>
            </a:r>
            <a:endParaRPr lang="de-DE" sz="3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0357" name="Inhaltsplatzhalter 6">
            <a:extLst>
              <a:ext uri="{FF2B5EF4-FFF2-40B4-BE49-F238E27FC236}">
                <a16:creationId xmlns:a16="http://schemas.microsoft.com/office/drawing/2014/main" id="{1A69E00D-3BE7-43F4-AC98-E1C5E8CDAA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1900" y="2889250"/>
            <a:ext cx="2438400" cy="2393950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B5BB22-4481-4DD9-9C6C-30CC252F3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310159B-B5EE-4B0C-9B33-7A91382D9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1A0E05-77A6-4C01-97CD-7AD1D8E2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err="1"/>
              <a:t>Brandglas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2DD7E9-D226-4580-AB49-35293D5C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094104"/>
            <a:ext cx="7707630" cy="372117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sv-SE" dirty="0"/>
              <a:t>Alexander Mattsson</a:t>
            </a:r>
          </a:p>
          <a:p>
            <a:pPr marL="0" indent="0" algn="ctr">
              <a:buNone/>
            </a:pPr>
            <a:r>
              <a:rPr lang="sv-SE" sz="2000" dirty="0"/>
              <a:t>Market Manager</a:t>
            </a:r>
            <a:br>
              <a:rPr lang="sv-SE" sz="2000" dirty="0"/>
            </a:br>
            <a:r>
              <a:rPr lang="sv-SE" sz="2000" dirty="0"/>
              <a:t>Fire </a:t>
            </a:r>
            <a:r>
              <a:rPr lang="sv-SE" sz="2000" dirty="0" err="1"/>
              <a:t>protection</a:t>
            </a:r>
            <a:r>
              <a:rPr lang="sv-SE" sz="2000" dirty="0"/>
              <a:t> </a:t>
            </a:r>
            <a:r>
              <a:rPr lang="sv-SE" sz="2000" dirty="0" err="1"/>
              <a:t>nordic</a:t>
            </a: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AC3967-B64E-4AD0-A99B-C3DDCBA5D5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1E5600-F35B-493F-AA9E-C0316FF51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493D98-A89D-422A-BC55-DDED8E1E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C96CFEAA-AAC7-4466-B605-975048009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39" y="4323664"/>
            <a:ext cx="5216592" cy="7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96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3BE01A2-F294-4039-9C7A-971A31F1A4F8}"/>
              </a:ext>
            </a:extLst>
          </p:cNvPr>
          <p:cNvSpPr txBox="1">
            <a:spLocks/>
          </p:cNvSpPr>
          <p:nvPr/>
        </p:nvSpPr>
        <p:spPr bwMode="auto">
          <a:xfrm>
            <a:off x="987425" y="1260475"/>
            <a:ext cx="78692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A0"/>
              </a:buClr>
              <a:buFont typeface="Tahoma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</a:t>
            </a: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</a:t>
            </a: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</a:t>
            </a: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</a:t>
            </a:r>
            <a:r>
              <a:rPr kumimoji="1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40 </a:t>
            </a:r>
            <a:r>
              <a:rPr kumimoji="1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endParaRPr kumimoji="1" lang="de-DE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FF2E65-0F38-4C05-976C-18DC85D2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00025"/>
            <a:ext cx="6532563" cy="647700"/>
          </a:xfrm>
        </p:spPr>
        <p:txBody>
          <a:bodyPr/>
          <a:lstStyle/>
          <a:p>
            <a:pPr>
              <a:defRPr/>
            </a:pPr>
            <a:r>
              <a:rPr lang="de-DE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Sustainability</a:t>
            </a:r>
            <a:r>
              <a:rPr lang="de-DE" sz="3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at </a:t>
            </a:r>
            <a:r>
              <a:rPr lang="de-DE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its</a:t>
            </a:r>
            <a:r>
              <a:rPr lang="de-DE" sz="3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‘ </a:t>
            </a:r>
            <a:r>
              <a:rPr lang="de-DE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best</a:t>
            </a:r>
            <a:endParaRPr lang="de-DE" sz="3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1381" name="Inhaltsplatzhalter 6">
            <a:extLst>
              <a:ext uri="{FF2B5EF4-FFF2-40B4-BE49-F238E27FC236}">
                <a16:creationId xmlns:a16="http://schemas.microsoft.com/office/drawing/2014/main" id="{E8A7F906-847F-4B54-9359-B818C2E621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0925" y="2784475"/>
            <a:ext cx="2438400" cy="2393950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59B736-E907-4FD5-B873-0A3C398B1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B9B0B1AD-CADD-42B8-BD1E-8C61BDDA6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el 1">
            <a:extLst>
              <a:ext uri="{FF2B5EF4-FFF2-40B4-BE49-F238E27FC236}">
                <a16:creationId xmlns:a16="http://schemas.microsoft.com/office/drawing/2014/main" id="{EC15C5D4-32C4-48C0-B817-314F7B935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sv-SE" dirty="0"/>
              <a:t>10-years-haze-free-guarantee!!!</a:t>
            </a:r>
          </a:p>
        </p:txBody>
      </p:sp>
      <p:pic>
        <p:nvPicPr>
          <p:cNvPr id="102405" name="Grafik 7">
            <a:extLst>
              <a:ext uri="{FF2B5EF4-FFF2-40B4-BE49-F238E27FC236}">
                <a16:creationId xmlns:a16="http://schemas.microsoft.com/office/drawing/2014/main" id="{C49BEEEB-6A0B-4C87-87D6-36ED32BE0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613025"/>
            <a:ext cx="2438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E860EC9-3990-4F77-B2E8-154E76C3C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616326C-F677-4396-961D-C2F0AF5C6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Inhaltsplatzhalter 2">
            <a:extLst>
              <a:ext uri="{FF2B5EF4-FFF2-40B4-BE49-F238E27FC236}">
                <a16:creationId xmlns:a16="http://schemas.microsoft.com/office/drawing/2014/main" id="{34E5220B-675D-4085-9C5F-7EDC4443C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1260475"/>
            <a:ext cx="78692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EA0"/>
              </a:buClr>
              <a:buFont typeface="Tahoma" panose="020B060403050404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altLang="sv-S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427" name="Titel 1">
            <a:extLst>
              <a:ext uri="{FF2B5EF4-FFF2-40B4-BE49-F238E27FC236}">
                <a16:creationId xmlns:a16="http://schemas.microsoft.com/office/drawing/2014/main" id="{50890C39-ECC0-49CC-8C81-6E42401AB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181" y="83187"/>
            <a:ext cx="7707630" cy="595312"/>
          </a:xfrm>
        </p:spPr>
        <p:txBody>
          <a:bodyPr>
            <a:normAutofit fontScale="90000"/>
          </a:bodyPr>
          <a:lstStyle/>
          <a:p>
            <a:r>
              <a:rPr lang="de-DE" altLang="sv-SE" dirty="0"/>
              <a:t>Brandschutzglas </a:t>
            </a:r>
            <a:r>
              <a:rPr lang="de-DE" altLang="sv-SE" dirty="0" err="1"/>
              <a:t>made</a:t>
            </a:r>
            <a:r>
              <a:rPr lang="de-DE" altLang="sv-SE" dirty="0"/>
              <a:t> </a:t>
            </a:r>
            <a:r>
              <a:rPr lang="de-DE" altLang="sv-SE" dirty="0" err="1"/>
              <a:t>by</a:t>
            </a:r>
            <a:r>
              <a:rPr lang="de-DE" altLang="sv-SE" dirty="0"/>
              <a:t> Pilkington</a:t>
            </a:r>
          </a:p>
        </p:txBody>
      </p:sp>
      <p:pic>
        <p:nvPicPr>
          <p:cNvPr id="103429" name="Inhaltsplatzhalter 6">
            <a:extLst>
              <a:ext uri="{FF2B5EF4-FFF2-40B4-BE49-F238E27FC236}">
                <a16:creationId xmlns:a16="http://schemas.microsoft.com/office/drawing/2014/main" id="{188F8378-DBB2-4E90-8FD1-AE79CCE9D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1339" y="1422233"/>
            <a:ext cx="2041321" cy="2006767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880E4B-90E5-4989-9D86-D44D22F36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92A9A73-E327-4B45-9967-66FB98EAB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F2FBAA82-35E4-4713-B63B-C72F919FE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97" y="4010976"/>
            <a:ext cx="6602316" cy="10035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5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F17DA8-AA3C-4571-A85C-0290E3DC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F7EFD8-6DF3-47FD-9920-E6FEC5D8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 organisation</a:t>
            </a:r>
          </a:p>
          <a:p>
            <a:r>
              <a:rPr lang="sv-SE" dirty="0"/>
              <a:t>Vad är en brand?</a:t>
            </a:r>
          </a:p>
          <a:p>
            <a:r>
              <a:rPr lang="sv-SE" dirty="0"/>
              <a:t>Brandtester</a:t>
            </a:r>
          </a:p>
          <a:p>
            <a:r>
              <a:rPr lang="de-DE" dirty="0"/>
              <a:t>Pilkington </a:t>
            </a:r>
            <a:r>
              <a:rPr lang="de-DE" dirty="0" err="1"/>
              <a:t>Pyrostop</a:t>
            </a:r>
            <a:r>
              <a:rPr lang="de-DE" baseline="30000" dirty="0"/>
              <a:t>®</a:t>
            </a:r>
            <a:r>
              <a:rPr lang="de-DE" dirty="0"/>
              <a:t> Line</a:t>
            </a:r>
            <a:endParaRPr lang="sv-SE" dirty="0"/>
          </a:p>
          <a:p>
            <a:r>
              <a:rPr lang="de-DE" dirty="0"/>
              <a:t>Hur </a:t>
            </a:r>
            <a:r>
              <a:rPr lang="de-DE" dirty="0" err="1"/>
              <a:t>hanteras</a:t>
            </a:r>
            <a:r>
              <a:rPr lang="de-DE" dirty="0"/>
              <a:t> glasen på </a:t>
            </a:r>
            <a:r>
              <a:rPr lang="de-DE" dirty="0" err="1"/>
              <a:t>bygget</a:t>
            </a:r>
            <a:endParaRPr lang="de-DE" dirty="0"/>
          </a:p>
          <a:p>
            <a:r>
              <a:rPr lang="de-DE" dirty="0" err="1"/>
              <a:t>Säkerhetsglas</a:t>
            </a:r>
            <a:endParaRPr lang="de-DE" dirty="0"/>
          </a:p>
          <a:p>
            <a:r>
              <a:rPr lang="de-DE" dirty="0"/>
              <a:t>Kort </a:t>
            </a:r>
            <a:r>
              <a:rPr lang="de-DE" dirty="0" err="1"/>
              <a:t>summering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CE06A-A9C8-472D-B73A-00C37E451C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F20C58-82E3-45F2-BF22-80D80B5D2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E93BDE-8F00-45E8-8992-8F1060CEE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95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CDF934-F8A4-4D10-8666-5BA99F09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Pilkingtons brandskyddsglas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836601-B0BF-4FCA-AA30-20E1FFFB0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Produktion av storformat och R&amp;D är lokaliserad i </a:t>
            </a:r>
            <a:r>
              <a:rPr lang="sv-SE" dirty="0" err="1"/>
              <a:t>Brandglas</a:t>
            </a:r>
            <a:endParaRPr lang="sv-SE" dirty="0"/>
          </a:p>
          <a:p>
            <a:r>
              <a:rPr lang="sv-SE" dirty="0"/>
              <a:t>Globalt nätverk av lokala </a:t>
            </a:r>
            <a:r>
              <a:rPr lang="sv-SE" dirty="0" err="1"/>
              <a:t>cutting</a:t>
            </a:r>
            <a:r>
              <a:rPr lang="sv-SE" dirty="0"/>
              <a:t> partners</a:t>
            </a:r>
          </a:p>
          <a:p>
            <a:r>
              <a:rPr lang="sv-SE" dirty="0"/>
              <a:t>Brandskyddsglas från E30 – EI180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1ECB63-AD4E-4B41-8AC5-466A6C8B7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F9B347-5033-4240-923B-A7C2D304A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5127" y="6394450"/>
            <a:ext cx="305111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0C69AD-7673-4331-BA12-C5E45302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939" y="3195991"/>
            <a:ext cx="5828122" cy="29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8" name="Group 55">
            <a:extLst>
              <a:ext uri="{FF2B5EF4-FFF2-40B4-BE49-F238E27FC236}">
                <a16:creationId xmlns:a16="http://schemas.microsoft.com/office/drawing/2014/main" id="{ADBA2AF8-AF9D-41A8-896D-F39AC04089E2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965200" y="1252538"/>
            <a:ext cx="7807325" cy="4533900"/>
            <a:chOff x="308" y="900"/>
            <a:chExt cx="5128" cy="2930"/>
          </a:xfrm>
        </p:grpSpPr>
        <p:pic>
          <p:nvPicPr>
            <p:cNvPr id="28679" name="Picture 3" descr="Brandverlauf">
              <a:extLst>
                <a:ext uri="{FF2B5EF4-FFF2-40B4-BE49-F238E27FC236}">
                  <a16:creationId xmlns:a16="http://schemas.microsoft.com/office/drawing/2014/main" id="{9A0822E2-161B-4A94-BB9F-99A6C8B5F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" y="900"/>
              <a:ext cx="4999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04336C8B-648D-43F8-90F1-C0DBF86B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900"/>
              <a:ext cx="5004" cy="27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1E3E58FD-5720-492E-B446-7BD2C0EE7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900"/>
              <a:ext cx="567" cy="3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 dirty="0" err="1">
                  <a:latin typeface="+mn-lt"/>
                  <a:cs typeface="Arial" charset="0"/>
                </a:rPr>
                <a:t>phases</a:t>
              </a:r>
              <a:endParaRPr lang="de-DE" sz="1200" b="1" dirty="0">
                <a:latin typeface="+mn-lt"/>
                <a:cs typeface="Arial" charset="0"/>
              </a:endParaRPr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6C407ABD-9653-4984-B313-391B095B5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900"/>
              <a:ext cx="2012" cy="2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Initial fire</a:t>
              </a:r>
            </a:p>
          </p:txBody>
        </p:sp>
        <p:sp>
          <p:nvSpPr>
            <p:cNvPr id="66" name="Rectangle 7">
              <a:extLst>
                <a:ext uri="{FF2B5EF4-FFF2-40B4-BE49-F238E27FC236}">
                  <a16:creationId xmlns:a16="http://schemas.microsoft.com/office/drawing/2014/main" id="{BDBED577-7265-4DE8-81AC-C2CB3916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1113"/>
              <a:ext cx="1020" cy="1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ignition</a:t>
              </a:r>
            </a:p>
          </p:txBody>
        </p:sp>
        <p:sp>
          <p:nvSpPr>
            <p:cNvPr id="67" name="Rectangle 8">
              <a:extLst>
                <a:ext uri="{FF2B5EF4-FFF2-40B4-BE49-F238E27FC236}">
                  <a16:creationId xmlns:a16="http://schemas.microsoft.com/office/drawing/2014/main" id="{E4BDE234-DEFC-4019-A3E2-73EE477F7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1113"/>
              <a:ext cx="997" cy="1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Smoldering fire</a:t>
              </a:r>
            </a:p>
          </p:txBody>
        </p:sp>
        <p:sp>
          <p:nvSpPr>
            <p:cNvPr id="68" name="Rectangle 9">
              <a:extLst>
                <a:ext uri="{FF2B5EF4-FFF2-40B4-BE49-F238E27FC236}">
                  <a16:creationId xmlns:a16="http://schemas.microsoft.com/office/drawing/2014/main" id="{2486D28B-2D59-402E-B39A-10E26DC73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900"/>
              <a:ext cx="2420" cy="2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Developed fire</a:t>
              </a:r>
            </a:p>
          </p:txBody>
        </p:sp>
        <p:sp>
          <p:nvSpPr>
            <p:cNvPr id="69" name="Rectangle 10">
              <a:extLst>
                <a:ext uri="{FF2B5EF4-FFF2-40B4-BE49-F238E27FC236}">
                  <a16:creationId xmlns:a16="http://schemas.microsoft.com/office/drawing/2014/main" id="{598DDD91-728C-4C84-BAF4-83FB8BBD9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1113"/>
              <a:ext cx="1105" cy="1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Phase of heating</a:t>
              </a:r>
            </a:p>
          </p:txBody>
        </p:sp>
        <p:sp>
          <p:nvSpPr>
            <p:cNvPr id="70" name="Rectangle 11">
              <a:extLst>
                <a:ext uri="{FF2B5EF4-FFF2-40B4-BE49-F238E27FC236}">
                  <a16:creationId xmlns:a16="http://schemas.microsoft.com/office/drawing/2014/main" id="{74A86890-756B-4366-8A0A-8E4F56576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1113"/>
              <a:ext cx="1319" cy="1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Phase of cooling</a:t>
              </a:r>
            </a:p>
          </p:txBody>
        </p:sp>
        <p:sp>
          <p:nvSpPr>
            <p:cNvPr id="71" name="Rectangle 12">
              <a:extLst>
                <a:ext uri="{FF2B5EF4-FFF2-40B4-BE49-F238E27FC236}">
                  <a16:creationId xmlns:a16="http://schemas.microsoft.com/office/drawing/2014/main" id="{1B1A239F-9F75-46F1-A93C-D3CD46B64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3466"/>
              <a:ext cx="4437" cy="2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Rauch, Reizwirkung, Toxizität, Korrosiviät</a:t>
              </a:r>
            </a:p>
          </p:txBody>
        </p:sp>
        <p:sp>
          <p:nvSpPr>
            <p:cNvPr id="72" name="Rectangle 13">
              <a:extLst>
                <a:ext uri="{FF2B5EF4-FFF2-40B4-BE49-F238E27FC236}">
                  <a16:creationId xmlns:a16="http://schemas.microsoft.com/office/drawing/2014/main" id="{BC7AD991-27D1-4C83-B289-717B4702E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3211"/>
              <a:ext cx="567" cy="4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Brand-</a:t>
              </a:r>
            </a:p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risiken</a:t>
              </a:r>
            </a:p>
          </p:txBody>
        </p:sp>
        <p:sp>
          <p:nvSpPr>
            <p:cNvPr id="73" name="Rectangle 14">
              <a:extLst>
                <a:ext uri="{FF2B5EF4-FFF2-40B4-BE49-F238E27FC236}">
                  <a16:creationId xmlns:a16="http://schemas.microsoft.com/office/drawing/2014/main" id="{F7E9607A-D408-4218-935F-1E97850CD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3211"/>
              <a:ext cx="994" cy="2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Zündquellen</a:t>
              </a:r>
            </a:p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Entflammbarkeit</a:t>
              </a:r>
            </a:p>
          </p:txBody>
        </p:sp>
        <p:sp>
          <p:nvSpPr>
            <p:cNvPr id="74" name="Rectangle 15">
              <a:extLst>
                <a:ext uri="{FF2B5EF4-FFF2-40B4-BE49-F238E27FC236}">
                  <a16:creationId xmlns:a16="http://schemas.microsoft.com/office/drawing/2014/main" id="{1EDC9FF7-7B07-4316-BD66-030EA57F5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211"/>
              <a:ext cx="1020" cy="2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Flammenausbreitung</a:t>
              </a:r>
            </a:p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Wärmeentwicklung</a:t>
              </a:r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0D069C81-E05D-4644-8FF9-CBDDFBBC2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3211"/>
              <a:ext cx="2420" cy="2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Brandausbreitung durch Bauteilversagen</a:t>
              </a:r>
            </a:p>
            <a:p>
              <a:pPr algn="ctr">
                <a:defRPr/>
              </a:pPr>
              <a:r>
                <a:rPr lang="de-DE" sz="1200" b="1">
                  <a:latin typeface="+mn-lt"/>
                  <a:cs typeface="Arial" charset="0"/>
                </a:rPr>
                <a:t>Verlust von Raumabschluss und Tragfähigkeit</a:t>
              </a:r>
            </a:p>
          </p:txBody>
        </p:sp>
        <p:sp>
          <p:nvSpPr>
            <p:cNvPr id="76" name="Text Box 17">
              <a:extLst>
                <a:ext uri="{FF2B5EF4-FFF2-40B4-BE49-F238E27FC236}">
                  <a16:creationId xmlns:a16="http://schemas.microsoft.com/office/drawing/2014/main" id="{F23B6F47-A68D-4498-88CA-55E8B4352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5" y="1835"/>
              <a:ext cx="1527" cy="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800" b="1" dirty="0" err="1">
                  <a:latin typeface="+mn-lt"/>
                  <a:cs typeface="Arial" charset="0"/>
                </a:rPr>
                <a:t>temperature</a:t>
              </a:r>
              <a:r>
                <a:rPr lang="de-DE" sz="1800" b="1" dirty="0">
                  <a:latin typeface="+mn-lt"/>
                  <a:cs typeface="Arial" charset="0"/>
                </a:rPr>
                <a:t> °C           </a:t>
              </a:r>
            </a:p>
            <a:p>
              <a:pPr>
                <a:spcBef>
                  <a:spcPct val="50000"/>
                </a:spcBef>
                <a:defRPr/>
              </a:pPr>
              <a:endParaRPr lang="de-DE" b="1" dirty="0">
                <a:latin typeface="+mn-lt"/>
                <a:cs typeface="Arial" charset="0"/>
              </a:endParaRPr>
            </a:p>
          </p:txBody>
        </p:sp>
        <p:sp>
          <p:nvSpPr>
            <p:cNvPr id="77" name="Line 18">
              <a:extLst>
                <a:ext uri="{FF2B5EF4-FFF2-40B4-BE49-F238E27FC236}">
                  <a16:creationId xmlns:a16="http://schemas.microsoft.com/office/drawing/2014/main" id="{E7962B93-DC10-441E-A8D6-C402475A6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" y="2984"/>
              <a:ext cx="44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78" name="Line 19">
              <a:extLst>
                <a:ext uri="{FF2B5EF4-FFF2-40B4-BE49-F238E27FC236}">
                  <a16:creationId xmlns:a16="http://schemas.microsoft.com/office/drawing/2014/main" id="{ED761A76-326D-4456-9824-A468B0FEB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" y="1438"/>
              <a:ext cx="0" cy="15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200" dirty="0">
                <a:latin typeface="+mn-lt"/>
                <a:cs typeface="Arial" charset="0"/>
              </a:endParaRPr>
            </a:p>
          </p:txBody>
        </p:sp>
        <p:sp>
          <p:nvSpPr>
            <p:cNvPr id="79" name="Line 20">
              <a:extLst>
                <a:ext uri="{FF2B5EF4-FFF2-40B4-BE49-F238E27FC236}">
                  <a16:creationId xmlns:a16="http://schemas.microsoft.com/office/drawing/2014/main" id="{A041A318-D78B-4D27-A730-8EE1DC250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2" y="1438"/>
              <a:ext cx="0" cy="15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80" name="Line 21">
              <a:extLst>
                <a:ext uri="{FF2B5EF4-FFF2-40B4-BE49-F238E27FC236}">
                  <a16:creationId xmlns:a16="http://schemas.microsoft.com/office/drawing/2014/main" id="{948B1D56-48FE-4F72-817A-70B3D738C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6" y="1438"/>
              <a:ext cx="0" cy="15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81" name="Line 22">
              <a:extLst>
                <a:ext uri="{FF2B5EF4-FFF2-40B4-BE49-F238E27FC236}">
                  <a16:creationId xmlns:a16="http://schemas.microsoft.com/office/drawing/2014/main" id="{4B678613-0BB7-4F41-BF6D-8654EF7B0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8" y="1438"/>
              <a:ext cx="0" cy="15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82" name="Line 23">
              <a:extLst>
                <a:ext uri="{FF2B5EF4-FFF2-40B4-BE49-F238E27FC236}">
                  <a16:creationId xmlns:a16="http://schemas.microsoft.com/office/drawing/2014/main" id="{8DA04904-9BAA-4929-A0C6-EB110FDD9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" y="1438"/>
              <a:ext cx="44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83" name="Line 24">
              <a:extLst>
                <a:ext uri="{FF2B5EF4-FFF2-40B4-BE49-F238E27FC236}">
                  <a16:creationId xmlns:a16="http://schemas.microsoft.com/office/drawing/2014/main" id="{FC3CFAF2-831B-479D-8907-6426BA017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" y="2923"/>
              <a:ext cx="986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8BECBA30-71C7-4277-9A32-72D9F907E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2400"/>
              <a:ext cx="1050" cy="516"/>
            </a:xfrm>
            <a:custGeom>
              <a:avLst/>
              <a:gdLst/>
              <a:ahLst/>
              <a:cxnLst>
                <a:cxn ang="0">
                  <a:pos x="0" y="516"/>
                </a:cxn>
                <a:cxn ang="0">
                  <a:pos x="342" y="252"/>
                </a:cxn>
                <a:cxn ang="0">
                  <a:pos x="924" y="162"/>
                </a:cxn>
                <a:cxn ang="0">
                  <a:pos x="1050" y="0"/>
                </a:cxn>
              </a:cxnLst>
              <a:rect l="0" t="0" r="r" b="b"/>
              <a:pathLst>
                <a:path w="1050" h="516">
                  <a:moveTo>
                    <a:pt x="0" y="516"/>
                  </a:moveTo>
                  <a:cubicBezTo>
                    <a:pt x="94" y="413"/>
                    <a:pt x="188" y="311"/>
                    <a:pt x="342" y="252"/>
                  </a:cubicBezTo>
                  <a:cubicBezTo>
                    <a:pt x="496" y="193"/>
                    <a:pt x="806" y="204"/>
                    <a:pt x="924" y="162"/>
                  </a:cubicBezTo>
                  <a:cubicBezTo>
                    <a:pt x="1042" y="120"/>
                    <a:pt x="1000" y="98"/>
                    <a:pt x="105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F19C8285-C365-48E4-946B-4BC6CAF77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1532"/>
              <a:ext cx="2183" cy="1300"/>
            </a:xfrm>
            <a:custGeom>
              <a:avLst/>
              <a:gdLst/>
              <a:ahLst/>
              <a:cxnLst>
                <a:cxn ang="0">
                  <a:pos x="8" y="871"/>
                </a:cxn>
                <a:cxn ang="0">
                  <a:pos x="11" y="697"/>
                </a:cxn>
                <a:cxn ang="0">
                  <a:pos x="74" y="523"/>
                </a:cxn>
                <a:cxn ang="0">
                  <a:pos x="191" y="373"/>
                </a:cxn>
                <a:cxn ang="0">
                  <a:pos x="332" y="256"/>
                </a:cxn>
                <a:cxn ang="0">
                  <a:pos x="509" y="160"/>
                </a:cxn>
                <a:cxn ang="0">
                  <a:pos x="746" y="58"/>
                </a:cxn>
                <a:cxn ang="0">
                  <a:pos x="914" y="16"/>
                </a:cxn>
                <a:cxn ang="0">
                  <a:pos x="1082" y="1"/>
                </a:cxn>
                <a:cxn ang="0">
                  <a:pos x="1199" y="10"/>
                </a:cxn>
                <a:cxn ang="0">
                  <a:pos x="1325" y="34"/>
                </a:cxn>
                <a:cxn ang="0">
                  <a:pos x="1466" y="91"/>
                </a:cxn>
                <a:cxn ang="0">
                  <a:pos x="1598" y="196"/>
                </a:cxn>
                <a:cxn ang="0">
                  <a:pos x="1652" y="277"/>
                </a:cxn>
                <a:cxn ang="0">
                  <a:pos x="1712" y="382"/>
                </a:cxn>
                <a:cxn ang="0">
                  <a:pos x="1745" y="490"/>
                </a:cxn>
                <a:cxn ang="0">
                  <a:pos x="1808" y="676"/>
                </a:cxn>
                <a:cxn ang="0">
                  <a:pos x="1871" y="841"/>
                </a:cxn>
                <a:cxn ang="0">
                  <a:pos x="1949" y="991"/>
                </a:cxn>
                <a:cxn ang="0">
                  <a:pos x="2018" y="1105"/>
                </a:cxn>
                <a:cxn ang="0">
                  <a:pos x="2099" y="1207"/>
                </a:cxn>
                <a:cxn ang="0">
                  <a:pos x="2156" y="1282"/>
                </a:cxn>
                <a:cxn ang="0">
                  <a:pos x="2183" y="1300"/>
                </a:cxn>
              </a:cxnLst>
              <a:rect l="0" t="0" r="r" b="b"/>
              <a:pathLst>
                <a:path w="2183" h="1300">
                  <a:moveTo>
                    <a:pt x="8" y="871"/>
                  </a:moveTo>
                  <a:cubicBezTo>
                    <a:pt x="4" y="813"/>
                    <a:pt x="0" y="755"/>
                    <a:pt x="11" y="697"/>
                  </a:cubicBezTo>
                  <a:cubicBezTo>
                    <a:pt x="22" y="639"/>
                    <a:pt x="44" y="577"/>
                    <a:pt x="74" y="523"/>
                  </a:cubicBezTo>
                  <a:cubicBezTo>
                    <a:pt x="104" y="469"/>
                    <a:pt x="148" y="417"/>
                    <a:pt x="191" y="373"/>
                  </a:cubicBezTo>
                  <a:cubicBezTo>
                    <a:pt x="234" y="329"/>
                    <a:pt x="279" y="291"/>
                    <a:pt x="332" y="256"/>
                  </a:cubicBezTo>
                  <a:cubicBezTo>
                    <a:pt x="385" y="221"/>
                    <a:pt x="440" y="193"/>
                    <a:pt x="509" y="160"/>
                  </a:cubicBezTo>
                  <a:cubicBezTo>
                    <a:pt x="578" y="127"/>
                    <a:pt x="679" y="82"/>
                    <a:pt x="746" y="58"/>
                  </a:cubicBezTo>
                  <a:cubicBezTo>
                    <a:pt x="813" y="34"/>
                    <a:pt x="858" y="26"/>
                    <a:pt x="914" y="16"/>
                  </a:cubicBezTo>
                  <a:cubicBezTo>
                    <a:pt x="970" y="6"/>
                    <a:pt x="1035" y="2"/>
                    <a:pt x="1082" y="1"/>
                  </a:cubicBezTo>
                  <a:cubicBezTo>
                    <a:pt x="1129" y="0"/>
                    <a:pt x="1159" y="5"/>
                    <a:pt x="1199" y="10"/>
                  </a:cubicBezTo>
                  <a:cubicBezTo>
                    <a:pt x="1239" y="15"/>
                    <a:pt x="1280" y="20"/>
                    <a:pt x="1325" y="34"/>
                  </a:cubicBezTo>
                  <a:cubicBezTo>
                    <a:pt x="1370" y="48"/>
                    <a:pt x="1421" y="64"/>
                    <a:pt x="1466" y="91"/>
                  </a:cubicBezTo>
                  <a:cubicBezTo>
                    <a:pt x="1511" y="118"/>
                    <a:pt x="1567" y="165"/>
                    <a:pt x="1598" y="196"/>
                  </a:cubicBezTo>
                  <a:cubicBezTo>
                    <a:pt x="1629" y="227"/>
                    <a:pt x="1633" y="246"/>
                    <a:pt x="1652" y="277"/>
                  </a:cubicBezTo>
                  <a:cubicBezTo>
                    <a:pt x="1671" y="308"/>
                    <a:pt x="1697" y="346"/>
                    <a:pt x="1712" y="382"/>
                  </a:cubicBezTo>
                  <a:cubicBezTo>
                    <a:pt x="1727" y="418"/>
                    <a:pt x="1729" y="441"/>
                    <a:pt x="1745" y="490"/>
                  </a:cubicBezTo>
                  <a:cubicBezTo>
                    <a:pt x="1761" y="539"/>
                    <a:pt x="1787" y="618"/>
                    <a:pt x="1808" y="676"/>
                  </a:cubicBezTo>
                  <a:cubicBezTo>
                    <a:pt x="1829" y="734"/>
                    <a:pt x="1847" y="788"/>
                    <a:pt x="1871" y="841"/>
                  </a:cubicBezTo>
                  <a:cubicBezTo>
                    <a:pt x="1895" y="894"/>
                    <a:pt x="1925" y="947"/>
                    <a:pt x="1949" y="991"/>
                  </a:cubicBezTo>
                  <a:cubicBezTo>
                    <a:pt x="1973" y="1035"/>
                    <a:pt x="1993" y="1069"/>
                    <a:pt x="2018" y="1105"/>
                  </a:cubicBezTo>
                  <a:cubicBezTo>
                    <a:pt x="2043" y="1141"/>
                    <a:pt x="2076" y="1178"/>
                    <a:pt x="2099" y="1207"/>
                  </a:cubicBezTo>
                  <a:cubicBezTo>
                    <a:pt x="2122" y="1236"/>
                    <a:pt x="2142" y="1267"/>
                    <a:pt x="2156" y="1282"/>
                  </a:cubicBezTo>
                  <a:cubicBezTo>
                    <a:pt x="2170" y="1297"/>
                    <a:pt x="2178" y="1293"/>
                    <a:pt x="2183" y="13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CF4C5E33-9A6B-4414-87AC-E8DA3849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452"/>
              <a:ext cx="1707" cy="1509"/>
            </a:xfrm>
            <a:custGeom>
              <a:avLst/>
              <a:gdLst/>
              <a:ahLst/>
              <a:cxnLst>
                <a:cxn ang="0">
                  <a:pos x="0" y="1509"/>
                </a:cxn>
                <a:cxn ang="0">
                  <a:pos x="45" y="822"/>
                </a:cxn>
                <a:cxn ang="0">
                  <a:pos x="219" y="483"/>
                </a:cxn>
                <a:cxn ang="0">
                  <a:pos x="546" y="255"/>
                </a:cxn>
                <a:cxn ang="0">
                  <a:pos x="855" y="132"/>
                </a:cxn>
                <a:cxn ang="0">
                  <a:pos x="1380" y="36"/>
                </a:cxn>
                <a:cxn ang="0">
                  <a:pos x="1707" y="0"/>
                </a:cxn>
              </a:cxnLst>
              <a:rect l="0" t="0" r="r" b="b"/>
              <a:pathLst>
                <a:path w="1707" h="1509">
                  <a:moveTo>
                    <a:pt x="0" y="1509"/>
                  </a:moveTo>
                  <a:cubicBezTo>
                    <a:pt x="4" y="1251"/>
                    <a:pt x="8" y="993"/>
                    <a:pt x="45" y="822"/>
                  </a:cubicBezTo>
                  <a:cubicBezTo>
                    <a:pt x="82" y="651"/>
                    <a:pt x="136" y="577"/>
                    <a:pt x="219" y="483"/>
                  </a:cubicBezTo>
                  <a:cubicBezTo>
                    <a:pt x="302" y="389"/>
                    <a:pt x="440" y="314"/>
                    <a:pt x="546" y="255"/>
                  </a:cubicBezTo>
                  <a:cubicBezTo>
                    <a:pt x="652" y="196"/>
                    <a:pt x="716" y="169"/>
                    <a:pt x="855" y="132"/>
                  </a:cubicBezTo>
                  <a:cubicBezTo>
                    <a:pt x="994" y="95"/>
                    <a:pt x="1238" y="58"/>
                    <a:pt x="1380" y="36"/>
                  </a:cubicBezTo>
                  <a:cubicBezTo>
                    <a:pt x="1522" y="14"/>
                    <a:pt x="1653" y="4"/>
                    <a:pt x="1707" y="0"/>
                  </a:cubicBezTo>
                </a:path>
              </a:pathLst>
            </a:custGeom>
            <a:noFill/>
            <a:ln w="38100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87" name="Text Box 28">
              <a:extLst>
                <a:ext uri="{FF2B5EF4-FFF2-40B4-BE49-F238E27FC236}">
                  <a16:creationId xmlns:a16="http://schemas.microsoft.com/office/drawing/2014/main" id="{62EA951F-6CE4-4C9E-B8FF-2E7E75295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" y="2310"/>
              <a:ext cx="809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de-DE" sz="2400">
                <a:latin typeface="+mn-lt"/>
                <a:cs typeface="Arial" charset="0"/>
              </a:endParaRPr>
            </a:p>
          </p:txBody>
        </p:sp>
        <p:sp>
          <p:nvSpPr>
            <p:cNvPr id="88" name="Text Box 29">
              <a:extLst>
                <a:ext uri="{FF2B5EF4-FFF2-40B4-BE49-F238E27FC236}">
                  <a16:creationId xmlns:a16="http://schemas.microsoft.com/office/drawing/2014/main" id="{9C22D191-C785-45AD-8BCC-96DE3100A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2415"/>
              <a:ext cx="72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200" b="1">
                  <a:latin typeface="+mn-lt"/>
                  <a:cs typeface="Arial" charset="0"/>
                </a:rPr>
                <a:t>flash over</a:t>
              </a:r>
            </a:p>
          </p:txBody>
        </p:sp>
        <p:sp>
          <p:nvSpPr>
            <p:cNvPr id="89" name="Text Box 30">
              <a:extLst>
                <a:ext uri="{FF2B5EF4-FFF2-40B4-BE49-F238E27FC236}">
                  <a16:creationId xmlns:a16="http://schemas.microsoft.com/office/drawing/2014/main" id="{067D54EA-4ED2-433D-B013-E7A20CD86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" y="3024"/>
              <a:ext cx="48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200" b="1">
                  <a:latin typeface="+mn-lt"/>
                  <a:cs typeface="Arial" charset="0"/>
                </a:rPr>
                <a:t>time t</a:t>
              </a:r>
            </a:p>
          </p:txBody>
        </p:sp>
        <p:sp>
          <p:nvSpPr>
            <p:cNvPr id="90" name="Text Box 31">
              <a:extLst>
                <a:ext uri="{FF2B5EF4-FFF2-40B4-BE49-F238E27FC236}">
                  <a16:creationId xmlns:a16="http://schemas.microsoft.com/office/drawing/2014/main" id="{CB73AC23-614E-4240-9300-64A9971CF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" y="3036"/>
              <a:ext cx="84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200" b="1">
                  <a:latin typeface="+mn-lt"/>
                  <a:cs typeface="Arial" charset="0"/>
                </a:rPr>
                <a:t>Start of fire</a:t>
              </a:r>
            </a:p>
          </p:txBody>
        </p:sp>
        <p:sp>
          <p:nvSpPr>
            <p:cNvPr id="91" name="Oval 32">
              <a:extLst>
                <a:ext uri="{FF2B5EF4-FFF2-40B4-BE49-F238E27FC236}">
                  <a16:creationId xmlns:a16="http://schemas.microsoft.com/office/drawing/2014/main" id="{FFE16A7D-4DFB-45B1-A96B-87309ADF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412"/>
              <a:ext cx="164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92" name="Line 33">
              <a:extLst>
                <a:ext uri="{FF2B5EF4-FFF2-40B4-BE49-F238E27FC236}">
                  <a16:creationId xmlns:a16="http://schemas.microsoft.com/office/drawing/2014/main" id="{48E82138-2B6D-473E-A7F0-81F4F7936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4" y="1652"/>
              <a:ext cx="0" cy="13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93" name="Line 34">
              <a:extLst>
                <a:ext uri="{FF2B5EF4-FFF2-40B4-BE49-F238E27FC236}">
                  <a16:creationId xmlns:a16="http://schemas.microsoft.com/office/drawing/2014/main" id="{D61CCBA9-E7F5-4BE9-9111-EEF85EA81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1565"/>
              <a:ext cx="0" cy="141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grpSp>
          <p:nvGrpSpPr>
            <p:cNvPr id="28711" name="Group 35">
              <a:extLst>
                <a:ext uri="{FF2B5EF4-FFF2-40B4-BE49-F238E27FC236}">
                  <a16:creationId xmlns:a16="http://schemas.microsoft.com/office/drawing/2014/main" id="{03E4563A-5A35-4068-B09B-199FFF9EB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" y="1445"/>
              <a:ext cx="2584" cy="1709"/>
              <a:chOff x="2492" y="1445"/>
              <a:chExt cx="2584" cy="1709"/>
            </a:xfrm>
          </p:grpSpPr>
          <p:sp>
            <p:nvSpPr>
              <p:cNvPr id="101" name="Text Box 36">
                <a:extLst>
                  <a:ext uri="{FF2B5EF4-FFF2-40B4-BE49-F238E27FC236}">
                    <a16:creationId xmlns:a16="http://schemas.microsoft.com/office/drawing/2014/main" id="{5509A7EA-621D-4D50-AADB-2FD1B894C7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7" y="2994"/>
                <a:ext cx="511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000" b="1" dirty="0">
                    <a:solidFill>
                      <a:srgbClr val="FF0000"/>
                    </a:solidFill>
                    <a:latin typeface="+mn-lt"/>
                    <a:cs typeface="Arial" charset="0"/>
                  </a:rPr>
                  <a:t>30min</a:t>
                </a:r>
              </a:p>
            </p:txBody>
          </p:sp>
          <p:sp>
            <p:nvSpPr>
              <p:cNvPr id="102" name="Line 37">
                <a:extLst>
                  <a:ext uri="{FF2B5EF4-FFF2-40B4-BE49-F238E27FC236}">
                    <a16:creationId xmlns:a16="http://schemas.microsoft.com/office/drawing/2014/main" id="{920B7EC5-4628-4717-AA96-6124594F0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2" y="1821"/>
                <a:ext cx="0" cy="115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latin typeface="+mn-lt"/>
                  <a:cs typeface="Arial" charset="0"/>
                </a:endParaRPr>
              </a:p>
            </p:txBody>
          </p:sp>
          <p:sp>
            <p:nvSpPr>
              <p:cNvPr id="103" name="Text Box 38">
                <a:extLst>
                  <a:ext uri="{FF2B5EF4-FFF2-40B4-BE49-F238E27FC236}">
                    <a16:creationId xmlns:a16="http://schemas.microsoft.com/office/drawing/2014/main" id="{E9087220-C54A-4619-9528-149BC7DB2C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2995"/>
                <a:ext cx="512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000" b="1" dirty="0">
                    <a:solidFill>
                      <a:srgbClr val="FF0000"/>
                    </a:solidFill>
                    <a:latin typeface="+mn-lt"/>
                    <a:cs typeface="Arial" charset="0"/>
                  </a:rPr>
                  <a:t>60min</a:t>
                </a:r>
              </a:p>
            </p:txBody>
          </p:sp>
          <p:sp>
            <p:nvSpPr>
              <p:cNvPr id="104" name="Text Box 39">
                <a:extLst>
                  <a:ext uri="{FF2B5EF4-FFF2-40B4-BE49-F238E27FC236}">
                    <a16:creationId xmlns:a16="http://schemas.microsoft.com/office/drawing/2014/main" id="{4A804515-7E67-4E7B-8BD2-7ACBE6568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7" y="2995"/>
                <a:ext cx="509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000" b="1" dirty="0">
                    <a:solidFill>
                      <a:srgbClr val="FF0000"/>
                    </a:solidFill>
                    <a:latin typeface="+mn-lt"/>
                    <a:cs typeface="Arial" charset="0"/>
                  </a:rPr>
                  <a:t>90min</a:t>
                </a:r>
              </a:p>
            </p:txBody>
          </p:sp>
          <p:grpSp>
            <p:nvGrpSpPr>
              <p:cNvPr id="28722" name="Group 40">
                <a:extLst>
                  <a:ext uri="{FF2B5EF4-FFF2-40B4-BE49-F238E27FC236}">
                    <a16:creationId xmlns:a16="http://schemas.microsoft.com/office/drawing/2014/main" id="{6098E898-8B39-43D3-A607-3ADCD14714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1445"/>
                <a:ext cx="2584" cy="469"/>
                <a:chOff x="2492" y="1445"/>
                <a:chExt cx="2584" cy="469"/>
              </a:xfrm>
            </p:grpSpPr>
            <p:sp>
              <p:nvSpPr>
                <p:cNvPr id="106" name="Text Box 41">
                  <a:extLst>
                    <a:ext uri="{FF2B5EF4-FFF2-40B4-BE49-F238E27FC236}">
                      <a16:creationId xmlns:a16="http://schemas.microsoft.com/office/drawing/2014/main" id="{9C4602F9-0E0D-40F0-AF51-F231F130BA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2" y="1565"/>
                  <a:ext cx="454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200" b="1">
                      <a:solidFill>
                        <a:srgbClr val="FF0000"/>
                      </a:solidFill>
                      <a:latin typeface="+mn-lt"/>
                      <a:cs typeface="Arial" charset="0"/>
                    </a:rPr>
                    <a:t>925 °C</a:t>
                  </a:r>
                </a:p>
              </p:txBody>
            </p:sp>
            <p:grpSp>
              <p:nvGrpSpPr>
                <p:cNvPr id="28724" name="Group 42">
                  <a:extLst>
                    <a:ext uri="{FF2B5EF4-FFF2-40B4-BE49-F238E27FC236}">
                      <a16:creationId xmlns:a16="http://schemas.microsoft.com/office/drawing/2014/main" id="{EE51AF12-AC16-4DF4-8395-CC650008DC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2" y="1445"/>
                  <a:ext cx="2584" cy="469"/>
                  <a:chOff x="2492" y="1445"/>
                  <a:chExt cx="2584" cy="469"/>
                </a:xfrm>
              </p:grpSpPr>
              <p:sp>
                <p:nvSpPr>
                  <p:cNvPr id="108" name="Text Box 43">
                    <a:extLst>
                      <a:ext uri="{FF2B5EF4-FFF2-40B4-BE49-F238E27FC236}">
                        <a16:creationId xmlns:a16="http://schemas.microsoft.com/office/drawing/2014/main" id="{409FCA52-6DAF-416D-81D6-0864AEDD17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06" y="1458"/>
                    <a:ext cx="670" cy="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de-DE" sz="1600" b="1">
                      <a:solidFill>
                        <a:srgbClr val="FF0000"/>
                      </a:solidFill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09" name="Text Box 44">
                    <a:extLst>
                      <a:ext uri="{FF2B5EF4-FFF2-40B4-BE49-F238E27FC236}">
                        <a16:creationId xmlns:a16="http://schemas.microsoft.com/office/drawing/2014/main" id="{1254C7E3-9B30-4A02-953B-C70934B2C3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2" y="1735"/>
                    <a:ext cx="454" cy="1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de-DE" sz="1200" b="1">
                        <a:solidFill>
                          <a:srgbClr val="FF0000"/>
                        </a:solidFill>
                        <a:latin typeface="+mn-lt"/>
                        <a:cs typeface="Arial" charset="0"/>
                      </a:rPr>
                      <a:t>822 °C</a:t>
                    </a:r>
                  </a:p>
                </p:txBody>
              </p:sp>
              <p:sp>
                <p:nvSpPr>
                  <p:cNvPr id="110" name="Line 45">
                    <a:extLst>
                      <a:ext uri="{FF2B5EF4-FFF2-40B4-BE49-F238E27FC236}">
                        <a16:creationId xmlns:a16="http://schemas.microsoft.com/office/drawing/2014/main" id="{AD25172E-092F-4599-88A8-F5E5F85F57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6" y="1817"/>
                    <a:ext cx="346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 sz="1800"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11" name="Line 46">
                    <a:extLst>
                      <a:ext uri="{FF2B5EF4-FFF2-40B4-BE49-F238E27FC236}">
                        <a16:creationId xmlns:a16="http://schemas.microsoft.com/office/drawing/2014/main" id="{61078683-F0DE-493C-87BD-ADA3DD4D3B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6" y="1652"/>
                    <a:ext cx="655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 sz="1800"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12" name="Line 47">
                    <a:extLst>
                      <a:ext uri="{FF2B5EF4-FFF2-40B4-BE49-F238E27FC236}">
                        <a16:creationId xmlns:a16="http://schemas.microsoft.com/office/drawing/2014/main" id="{AA82F0E6-CA1E-4692-99A2-DF08540964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02" y="1560"/>
                    <a:ext cx="91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 sz="1800"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13" name="Text Box 48">
                    <a:extLst>
                      <a:ext uri="{FF2B5EF4-FFF2-40B4-BE49-F238E27FC236}">
                        <a16:creationId xmlns:a16="http://schemas.microsoft.com/office/drawing/2014/main" id="{92139650-AA1D-49C1-943F-55F61A584AB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2" y="1445"/>
                    <a:ext cx="454" cy="1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de-DE" sz="1200" b="1">
                        <a:solidFill>
                          <a:srgbClr val="FF0000"/>
                        </a:solidFill>
                        <a:latin typeface="+mn-lt"/>
                        <a:cs typeface="Arial" charset="0"/>
                      </a:rPr>
                      <a:t>986 °C</a:t>
                    </a:r>
                  </a:p>
                </p:txBody>
              </p:sp>
            </p:grpSp>
          </p:grpSp>
        </p:grpSp>
        <p:sp>
          <p:nvSpPr>
            <p:cNvPr id="95" name="Text Box 49">
              <a:extLst>
                <a:ext uri="{FF2B5EF4-FFF2-40B4-BE49-F238E27FC236}">
                  <a16:creationId xmlns:a16="http://schemas.microsoft.com/office/drawing/2014/main" id="{8C2AAFCE-5FAC-422D-B502-0C344AEFB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" y="3690"/>
              <a:ext cx="33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800">
                  <a:latin typeface="+mn-lt"/>
                  <a:cs typeface="Arial" charset="0"/>
                </a:rPr>
                <a:t>source: Der natürliche Brand, Skript iBMB, TU-Braunschweig (modifiziert)</a:t>
              </a:r>
            </a:p>
          </p:txBody>
        </p:sp>
        <p:sp>
          <p:nvSpPr>
            <p:cNvPr id="96" name="Rectangle 50">
              <a:extLst>
                <a:ext uri="{FF2B5EF4-FFF2-40B4-BE49-F238E27FC236}">
                  <a16:creationId xmlns:a16="http://schemas.microsoft.com/office/drawing/2014/main" id="{55EB4C86-5BC1-416A-A3A3-BBBD0F3FF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3208"/>
              <a:ext cx="5004" cy="5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97" name="AutoShape 51">
              <a:extLst>
                <a:ext uri="{FF2B5EF4-FFF2-40B4-BE49-F238E27FC236}">
                  <a16:creationId xmlns:a16="http://schemas.microsoft.com/office/drawing/2014/main" id="{2C472866-3CA6-410B-83AF-1D1B97A691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84" y="2237"/>
              <a:ext cx="435" cy="2014"/>
            </a:xfrm>
            <a:prstGeom prst="rightBrace">
              <a:avLst>
                <a:gd name="adj1" fmla="val 3858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98" name="Text Box 52">
              <a:extLst>
                <a:ext uri="{FF2B5EF4-FFF2-40B4-BE49-F238E27FC236}">
                  <a16:creationId xmlns:a16="http://schemas.microsoft.com/office/drawing/2014/main" id="{781BA07C-12F7-4898-8D16-8955E98F7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" y="3410"/>
              <a:ext cx="178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800" dirty="0">
                  <a:latin typeface="+mn-lt"/>
                  <a:cs typeface="Arial" charset="0"/>
                </a:rPr>
                <a:t>Pre-flashover</a:t>
              </a:r>
            </a:p>
          </p:txBody>
        </p:sp>
        <p:sp>
          <p:nvSpPr>
            <p:cNvPr id="99" name="AutoShape 53">
              <a:extLst>
                <a:ext uri="{FF2B5EF4-FFF2-40B4-BE49-F238E27FC236}">
                  <a16:creationId xmlns:a16="http://schemas.microsoft.com/office/drawing/2014/main" id="{04D35F1A-018D-463F-9DB1-AB0F54920D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05" y="2154"/>
              <a:ext cx="435" cy="2168"/>
            </a:xfrm>
            <a:prstGeom prst="rightBrace">
              <a:avLst>
                <a:gd name="adj1" fmla="val 415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sp>
          <p:nvSpPr>
            <p:cNvPr id="100" name="Text Box 54">
              <a:extLst>
                <a:ext uri="{FF2B5EF4-FFF2-40B4-BE49-F238E27FC236}">
                  <a16:creationId xmlns:a16="http://schemas.microsoft.com/office/drawing/2014/main" id="{2E3926A4-6C3E-404E-8FCB-424E5A618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3395"/>
              <a:ext cx="224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800" dirty="0">
                  <a:latin typeface="+mn-lt"/>
                  <a:cs typeface="Arial" charset="0"/>
                </a:rPr>
                <a:t>Flashover &amp; post-flashover</a:t>
              </a:r>
            </a:p>
          </p:txBody>
        </p:sp>
      </p:grpSp>
      <p:sp>
        <p:nvSpPr>
          <p:cNvPr id="56" name="Platshållare för sidfot 4">
            <a:extLst>
              <a:ext uri="{FF2B5EF4-FFF2-40B4-BE49-F238E27FC236}">
                <a16:creationId xmlns:a16="http://schemas.microsoft.com/office/drawing/2014/main" id="{609FC68B-613B-44CD-98C8-F65B5BD1F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7" name="Platshållare för datum 3">
            <a:extLst>
              <a:ext uri="{FF2B5EF4-FFF2-40B4-BE49-F238E27FC236}">
                <a16:creationId xmlns:a16="http://schemas.microsoft.com/office/drawing/2014/main" id="{9873AFD5-B7D2-4365-81F3-832A698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EFBF65A4-894E-4878-8CEA-1921D7A4CE30}"/>
              </a:ext>
            </a:extLst>
          </p:cNvPr>
          <p:cNvSpPr txBox="1">
            <a:spLocks/>
          </p:cNvSpPr>
          <p:nvPr/>
        </p:nvSpPr>
        <p:spPr>
          <a:xfrm>
            <a:off x="962025" y="153988"/>
            <a:ext cx="65151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en-GB" altLang="de-DE" dirty="0" err="1"/>
              <a:t>Vad</a:t>
            </a:r>
            <a:r>
              <a:rPr lang="en-GB" altLang="de-DE" dirty="0"/>
              <a:t> </a:t>
            </a:r>
            <a:r>
              <a:rPr lang="en-GB" altLang="de-DE" dirty="0" err="1"/>
              <a:t>är</a:t>
            </a:r>
            <a:r>
              <a:rPr lang="en-GB" altLang="de-DE" dirty="0"/>
              <a:t> </a:t>
            </a:r>
            <a:r>
              <a:rPr lang="en-GB" altLang="de-DE" dirty="0" err="1"/>
              <a:t>en</a:t>
            </a:r>
            <a:r>
              <a:rPr lang="en-GB" altLang="de-DE" dirty="0"/>
              <a:t> brand?</a:t>
            </a:r>
            <a:br>
              <a:rPr lang="en-GB" altLang="de-DE" dirty="0"/>
            </a:br>
            <a:r>
              <a:rPr lang="en-GB" altLang="de-DE" sz="1800" dirty="0"/>
              <a:t>Standard </a:t>
            </a:r>
            <a:r>
              <a:rPr lang="en-GB" altLang="de-DE" sz="1800" dirty="0" err="1"/>
              <a:t>kurvan</a:t>
            </a:r>
            <a:r>
              <a:rPr lang="en-GB" altLang="de-DE" sz="1800" dirty="0"/>
              <a:t> (ISO 834)</a:t>
            </a:r>
            <a:endParaRPr lang="de-DE" alt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2">
            <a:extLst>
              <a:ext uri="{FF2B5EF4-FFF2-40B4-BE49-F238E27FC236}">
                <a16:creationId xmlns:a16="http://schemas.microsoft.com/office/drawing/2014/main" id="{682221F8-B46B-423E-B6A0-17322DF2BADE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1090612"/>
            <a:ext cx="7748058" cy="4370387"/>
            <a:chOff x="119" y="1080"/>
            <a:chExt cx="4080" cy="2640"/>
          </a:xfrm>
        </p:grpSpPr>
        <p:sp>
          <p:nvSpPr>
            <p:cNvPr id="27656" name="Rectangle 3">
              <a:extLst>
                <a:ext uri="{FF2B5EF4-FFF2-40B4-BE49-F238E27FC236}">
                  <a16:creationId xmlns:a16="http://schemas.microsoft.com/office/drawing/2014/main" id="{7D59F38A-E428-4BE6-8EE2-22622F9B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" y="1080"/>
              <a:ext cx="4080" cy="26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/>
            </a:p>
          </p:txBody>
        </p:sp>
        <p:pic>
          <p:nvPicPr>
            <p:cNvPr id="27657" name="Picture 4">
              <a:extLst>
                <a:ext uri="{FF2B5EF4-FFF2-40B4-BE49-F238E27FC236}">
                  <a16:creationId xmlns:a16="http://schemas.microsoft.com/office/drawing/2014/main" id="{84E2DB1B-ECC9-458E-9FAA-F002EDC84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938"/>
              <a:ext cx="872" cy="1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8" name="Rectangle 5">
              <a:extLst>
                <a:ext uri="{FF2B5EF4-FFF2-40B4-BE49-F238E27FC236}">
                  <a16:creationId xmlns:a16="http://schemas.microsoft.com/office/drawing/2014/main" id="{5D0A17B0-0FC7-4E6D-BAF2-ABDDF222E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00"/>
              <a:ext cx="3839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/>
            </a:p>
          </p:txBody>
        </p:sp>
        <p:sp>
          <p:nvSpPr>
            <p:cNvPr id="27659" name="Rectangle 6">
              <a:extLst>
                <a:ext uri="{FF2B5EF4-FFF2-40B4-BE49-F238E27FC236}">
                  <a16:creationId xmlns:a16="http://schemas.microsoft.com/office/drawing/2014/main" id="{5FC4ED99-E782-4338-B7B6-0D7512FB3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3360"/>
              <a:ext cx="3839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/>
            </a:p>
          </p:txBody>
        </p:sp>
        <p:grpSp>
          <p:nvGrpSpPr>
            <p:cNvPr id="27660" name="Group 7">
              <a:extLst>
                <a:ext uri="{FF2B5EF4-FFF2-40B4-BE49-F238E27FC236}">
                  <a16:creationId xmlns:a16="http://schemas.microsoft.com/office/drawing/2014/main" id="{20212F44-7C2A-4934-A6F7-DDD1206A7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" y="1439"/>
              <a:ext cx="360" cy="1920"/>
              <a:chOff x="1979" y="1439"/>
              <a:chExt cx="360" cy="1920"/>
            </a:xfrm>
          </p:grpSpPr>
          <p:sp>
            <p:nvSpPr>
              <p:cNvPr id="27673" name="Rectangle 8">
                <a:extLst>
                  <a:ext uri="{FF2B5EF4-FFF2-40B4-BE49-F238E27FC236}">
                    <a16:creationId xmlns:a16="http://schemas.microsoft.com/office/drawing/2014/main" id="{E7AD447B-13D8-423C-BEC1-BA4E7C41A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9" y="1439"/>
                <a:ext cx="360" cy="241"/>
              </a:xfrm>
              <a:prstGeom prst="rect">
                <a:avLst/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9EA0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400"/>
              </a:p>
            </p:txBody>
          </p:sp>
          <p:sp>
            <p:nvSpPr>
              <p:cNvPr id="27674" name="Rectangle 9">
                <a:extLst>
                  <a:ext uri="{FF2B5EF4-FFF2-40B4-BE49-F238E27FC236}">
                    <a16:creationId xmlns:a16="http://schemas.microsoft.com/office/drawing/2014/main" id="{76288C97-8220-42B8-99E7-57229FF7F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9" y="3108"/>
                <a:ext cx="360" cy="251"/>
              </a:xfrm>
              <a:prstGeom prst="rect">
                <a:avLst/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9EA0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400"/>
              </a:p>
            </p:txBody>
          </p:sp>
          <p:sp>
            <p:nvSpPr>
              <p:cNvPr id="27675" name="Rectangle 10">
                <a:extLst>
                  <a:ext uri="{FF2B5EF4-FFF2-40B4-BE49-F238E27FC236}">
                    <a16:creationId xmlns:a16="http://schemas.microsoft.com/office/drawing/2014/main" id="{A5C2848A-371B-472C-88AF-B5665D8F6C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7" y="1560"/>
                <a:ext cx="144" cy="168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9EA0"/>
                  </a:buClr>
                  <a:buFont typeface="Tahoma" panose="020B0604030504040204" pitchFamily="34" charset="0"/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400"/>
              </a:p>
            </p:txBody>
          </p:sp>
        </p:grpSp>
        <p:sp>
          <p:nvSpPr>
            <p:cNvPr id="27661" name="Text Box 11">
              <a:extLst>
                <a:ext uri="{FF2B5EF4-FFF2-40B4-BE49-F238E27FC236}">
                  <a16:creationId xmlns:a16="http://schemas.microsoft.com/office/drawing/2014/main" id="{E8DAC506-5674-4819-B855-479588BEA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1561"/>
              <a:ext cx="110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228600" defTabSz="7620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400" b="1" dirty="0" err="1"/>
                <a:t>Skyddad</a:t>
              </a:r>
              <a:r>
                <a:rPr lang="de-DE" altLang="de-DE" sz="1400" b="1" dirty="0"/>
                <a:t> </a:t>
              </a:r>
              <a:r>
                <a:rPr lang="de-DE" altLang="de-DE" sz="1400" b="1" dirty="0" err="1"/>
                <a:t>sida</a:t>
              </a:r>
              <a:endParaRPr lang="de-DE" altLang="de-DE" sz="1400" b="1" dirty="0"/>
            </a:p>
          </p:txBody>
        </p:sp>
        <p:grpSp>
          <p:nvGrpSpPr>
            <p:cNvPr id="27662" name="Group 12">
              <a:extLst>
                <a:ext uri="{FF2B5EF4-FFF2-40B4-BE49-F238E27FC236}">
                  <a16:creationId xmlns:a16="http://schemas.microsoft.com/office/drawing/2014/main" id="{D5F31CD8-83DE-4AD9-9E70-DA888C5EF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1" y="1979"/>
              <a:ext cx="144" cy="841"/>
              <a:chOff x="2231" y="1979"/>
              <a:chExt cx="144" cy="841"/>
            </a:xfrm>
          </p:grpSpPr>
          <p:sp>
            <p:nvSpPr>
              <p:cNvPr id="27670" name="Line 13">
                <a:extLst>
                  <a:ext uri="{FF2B5EF4-FFF2-40B4-BE49-F238E27FC236}">
                    <a16:creationId xmlns:a16="http://schemas.microsoft.com/office/drawing/2014/main" id="{79183BD9-CA33-4B2C-983C-15024F6A5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1" y="2399"/>
                <a:ext cx="14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71" name="Line 14">
                <a:extLst>
                  <a:ext uri="{FF2B5EF4-FFF2-40B4-BE49-F238E27FC236}">
                    <a16:creationId xmlns:a16="http://schemas.microsoft.com/office/drawing/2014/main" id="{B88F56C3-4C4D-416D-88D5-47134173E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1" y="2819"/>
                <a:ext cx="14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72" name="Line 15">
                <a:extLst>
                  <a:ext uri="{FF2B5EF4-FFF2-40B4-BE49-F238E27FC236}">
                    <a16:creationId xmlns:a16="http://schemas.microsoft.com/office/drawing/2014/main" id="{11EEEDF7-42D7-439B-9013-96753372E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1" y="1979"/>
                <a:ext cx="14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663" name="Group 16">
              <a:extLst>
                <a:ext uri="{FF2B5EF4-FFF2-40B4-BE49-F238E27FC236}">
                  <a16:creationId xmlns:a16="http://schemas.microsoft.com/office/drawing/2014/main" id="{840840F3-EAA7-442D-8F1D-26351081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1" y="1980"/>
              <a:ext cx="288" cy="840"/>
              <a:chOff x="1631" y="1980"/>
              <a:chExt cx="288" cy="840"/>
            </a:xfrm>
          </p:grpSpPr>
          <p:sp>
            <p:nvSpPr>
              <p:cNvPr id="27667" name="Line 17">
                <a:extLst>
                  <a:ext uri="{FF2B5EF4-FFF2-40B4-BE49-F238E27FC236}">
                    <a16:creationId xmlns:a16="http://schemas.microsoft.com/office/drawing/2014/main" id="{8AEC5E04-685F-4E1D-83F6-BE6296F83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1" y="2400"/>
                <a:ext cx="288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68" name="Line 18">
                <a:extLst>
                  <a:ext uri="{FF2B5EF4-FFF2-40B4-BE49-F238E27FC236}">
                    <a16:creationId xmlns:a16="http://schemas.microsoft.com/office/drawing/2014/main" id="{5EBBEB2D-E503-4A91-8B71-E0BD6EB31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1" y="2820"/>
                <a:ext cx="288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69" name="Line 19">
                <a:extLst>
                  <a:ext uri="{FF2B5EF4-FFF2-40B4-BE49-F238E27FC236}">
                    <a16:creationId xmlns:a16="http://schemas.microsoft.com/office/drawing/2014/main" id="{B205AB4F-0571-4B04-8D60-F9229E88F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1" y="1980"/>
                <a:ext cx="288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7664" name="Text Box 20">
              <a:extLst>
                <a:ext uri="{FF2B5EF4-FFF2-40B4-BE49-F238E27FC236}">
                  <a16:creationId xmlns:a16="http://schemas.microsoft.com/office/drawing/2014/main" id="{5A39A8E2-F80C-4869-B647-96120CA9E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1565"/>
              <a:ext cx="100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rgbClr val="009EA0"/>
                </a:buClr>
                <a:buFont typeface="Tahoma" panose="020B060403050404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228600" defTabSz="7620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400" b="1" dirty="0" err="1"/>
                <a:t>Tempratur</a:t>
              </a:r>
              <a:br>
                <a:rPr lang="de-DE" altLang="de-DE" sz="1400" b="1" dirty="0"/>
              </a:br>
              <a:r>
                <a:rPr lang="de-DE" altLang="de-DE" sz="1400" b="1" dirty="0"/>
                <a:t>~ + 1000 °C</a:t>
              </a:r>
            </a:p>
          </p:txBody>
        </p:sp>
        <p:sp>
          <p:nvSpPr>
            <p:cNvPr id="27665" name="Line 21">
              <a:extLst>
                <a:ext uri="{FF2B5EF4-FFF2-40B4-BE49-F238E27FC236}">
                  <a16:creationId xmlns:a16="http://schemas.microsoft.com/office/drawing/2014/main" id="{DF7FB509-B417-40C8-B090-C835CDD67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9" y="1559"/>
              <a:ext cx="1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66" name="Line 22">
              <a:extLst>
                <a:ext uri="{FF2B5EF4-FFF2-40B4-BE49-F238E27FC236}">
                  <a16:creationId xmlns:a16="http://schemas.microsoft.com/office/drawing/2014/main" id="{16F67B4C-43BC-4C64-B23D-2DE6E669B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9" y="3239"/>
              <a:ext cx="1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4" name="Platshållare för sidfot 4">
            <a:extLst>
              <a:ext uri="{FF2B5EF4-FFF2-40B4-BE49-F238E27FC236}">
                <a16:creationId xmlns:a16="http://schemas.microsoft.com/office/drawing/2014/main" id="{55C06577-5544-4FEC-B9A3-B92EE188D253}"/>
              </a:ext>
            </a:extLst>
          </p:cNvPr>
          <p:cNvSpPr txBox="1">
            <a:spLocks/>
          </p:cNvSpPr>
          <p:nvPr/>
        </p:nvSpPr>
        <p:spPr>
          <a:xfrm>
            <a:off x="1273697" y="639445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1050" dirty="0" err="1">
                <a:solidFill>
                  <a:srgbClr val="009D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lang="ja-JP" altLang="en-US" sz="1050" dirty="0">
              <a:solidFill>
                <a:srgbClr val="009DE0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5" name="Platshållare för datum 3">
            <a:extLst>
              <a:ext uri="{FF2B5EF4-FFF2-40B4-BE49-F238E27FC236}">
                <a16:creationId xmlns:a16="http://schemas.microsoft.com/office/drawing/2014/main" id="{B8BE2576-2A09-41B0-9C0B-F59F58E92553}"/>
              </a:ext>
            </a:extLst>
          </p:cNvPr>
          <p:cNvSpPr txBox="1">
            <a:spLocks/>
          </p:cNvSpPr>
          <p:nvPr/>
        </p:nvSpPr>
        <p:spPr>
          <a:xfrm>
            <a:off x="339090" y="6394450"/>
            <a:ext cx="1108710" cy="36512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ja-JP" sz="1050" dirty="0">
                <a:solidFill>
                  <a:srgbClr val="009DE0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lang="ja-JP" altLang="en-US" sz="1050" dirty="0">
              <a:solidFill>
                <a:srgbClr val="009DE0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6" name="Rubrik 1">
            <a:extLst>
              <a:ext uri="{FF2B5EF4-FFF2-40B4-BE49-F238E27FC236}">
                <a16:creationId xmlns:a16="http://schemas.microsoft.com/office/drawing/2014/main" id="{577F5004-271A-4678-A471-FD1649F08A97}"/>
              </a:ext>
            </a:extLst>
          </p:cNvPr>
          <p:cNvSpPr txBox="1">
            <a:spLocks/>
          </p:cNvSpPr>
          <p:nvPr/>
        </p:nvSpPr>
        <p:spPr>
          <a:xfrm>
            <a:off x="807720" y="197487"/>
            <a:ext cx="7707630" cy="5953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r>
              <a:rPr lang="sv-SE" dirty="0"/>
              <a:t>Brandtest 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EFBB5395-8D69-4345-AC05-F4A7965BD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342" y="2574791"/>
            <a:ext cx="1914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rgbClr val="009EA0"/>
              </a:buClr>
              <a:buFont typeface="Tahoma" panose="020B060403050404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400" b="1" dirty="0"/>
              <a:t>E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309F11D4-E665-4C26-BEFB-1EECA6F44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724" y="3112121"/>
            <a:ext cx="1914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rgbClr val="009EA0"/>
              </a:buClr>
              <a:buFont typeface="Tahoma" panose="020B060403050404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400" b="1" dirty="0"/>
              <a:t>EW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25F6E0F1-AFA5-4214-B710-55FE66DB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37" y="3800301"/>
            <a:ext cx="1914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rgbClr val="009EA0"/>
              </a:buClr>
              <a:buFont typeface="Tahoma" panose="020B060403050404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400" b="1" dirty="0"/>
              <a:t>EI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C043E-D7A7-4EAB-8D20-07BA0DDF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Brandklasser E,EW och EI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DD08A8-B856-476D-BC39-5A9CE1FC75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ja-JP" dirty="0"/>
              <a:t>27 Jan 2023</a:t>
            </a:r>
            <a:endParaRPr lang="ja-JP" alt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123185-A612-4FAD-BD4D-0EE6C8961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err="1">
                <a:ea typeface="Tahoma" panose="020B0604030504040204" pitchFamily="34" charset="0"/>
              </a:rPr>
              <a:t>Brandglas</a:t>
            </a:r>
            <a:endParaRPr lang="ja-JP" alt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7C4FF4-C2A0-40F2-A00A-53E9BE2B8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21AB9-5F11-43C5-B957-02FF2E1FCA22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0F9A32-1403-43ED-95A1-D741515D63ED}"/>
              </a:ext>
            </a:extLst>
          </p:cNvPr>
          <p:cNvSpPr txBox="1"/>
          <p:nvPr/>
        </p:nvSpPr>
        <p:spPr>
          <a:xfrm>
            <a:off x="807719" y="897622"/>
            <a:ext cx="75141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i="0" dirty="0">
                <a:effectLst/>
                <a:latin typeface="Tahoma" panose="020B0604030504040204" pitchFamily="34" charset="0"/>
              </a:rPr>
              <a:t>E -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Pilkington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Pyroclear</a:t>
            </a: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®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sv-SE" b="1" i="0" dirty="0">
                <a:effectLst/>
                <a:latin typeface="Tahoma" panose="020B0604030504040204" pitchFamily="34" charset="0"/>
              </a:rPr>
            </a:br>
            <a:r>
              <a:rPr lang="sv-SE" b="0" i="0" dirty="0">
                <a:effectLst/>
                <a:latin typeface="Tahoma" panose="020B0604030504040204" pitchFamily="34" charset="0"/>
              </a:rPr>
              <a:t>Står för integritet och innebär att inga flammor eller heta gaser skall komma igenom glaset. Denna klass ställer inga krav på varken maximal temperatur eller strålningsvärme.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b="0" i="0" dirty="0">
              <a:effectLst/>
              <a:latin typeface="Tahoma" panose="020B0604030504040204" pitchFamily="34" charset="0"/>
            </a:endParaRPr>
          </a:p>
          <a:p>
            <a:pPr algn="l"/>
            <a:r>
              <a:rPr lang="sv-SE" sz="2400" b="1" i="0" dirty="0">
                <a:effectLst/>
                <a:latin typeface="Tahoma" panose="020B0604030504040204" pitchFamily="34" charset="0"/>
              </a:rPr>
              <a:t>EW -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Pilkington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Pyrodur</a:t>
            </a: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®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sv-SE" b="1" i="0" dirty="0">
                <a:effectLst/>
                <a:latin typeface="Tahoma" panose="020B0604030504040204" pitchFamily="34" charset="0"/>
              </a:rPr>
            </a:br>
            <a:r>
              <a:rPr lang="sv-SE" b="0" i="0" dirty="0">
                <a:effectLst/>
                <a:latin typeface="Tahoma" panose="020B0604030504040204" pitchFamily="34" charset="0"/>
              </a:rPr>
              <a:t>Står för integritet och begränsad strålning och har samma krav som E, dock med en strålningsbegränsning på max 15 kW/m².</a:t>
            </a:r>
          </a:p>
          <a:p>
            <a:pPr algn="l"/>
            <a:endParaRPr lang="sv-SE" b="0" i="0" dirty="0">
              <a:effectLst/>
              <a:latin typeface="Tahoma" panose="020B0604030504040204" pitchFamily="34" charset="0"/>
            </a:endParaRPr>
          </a:p>
          <a:p>
            <a:r>
              <a:rPr lang="sv-SE" sz="2400" b="1" i="0" dirty="0">
                <a:effectLst/>
                <a:latin typeface="Tahoma" panose="020B0604030504040204" pitchFamily="34" charset="0"/>
              </a:rPr>
              <a:t>EI -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Pilkington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Pyrostop</a:t>
            </a: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®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sv-SE" b="1" i="0" dirty="0">
                <a:effectLst/>
                <a:latin typeface="Tahoma" panose="020B0604030504040204" pitchFamily="34" charset="0"/>
              </a:rPr>
            </a:br>
            <a:r>
              <a:rPr lang="sv-SE" b="0" i="0" dirty="0">
                <a:effectLst/>
                <a:latin typeface="Tahoma" panose="020B0604030504040204" pitchFamily="34" charset="0"/>
              </a:rPr>
              <a:t>Står för integritet och isolering. För glas innebär detta en maximal temperaturhöjning, på den icke brandutsatta sidan, på 140 C˚ och max 180 C˚ i enstaka punkter.</a:t>
            </a:r>
          </a:p>
        </p:txBody>
      </p:sp>
    </p:spTree>
    <p:extLst>
      <p:ext uri="{BB962C8B-B14F-4D97-AF65-F5344CB8AC3E}">
        <p14:creationId xmlns:p14="http://schemas.microsoft.com/office/powerpoint/2010/main" val="22000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el 1">
            <a:extLst>
              <a:ext uri="{FF2B5EF4-FFF2-40B4-BE49-F238E27FC236}">
                <a16:creationId xmlns:a16="http://schemas.microsoft.com/office/drawing/2014/main" id="{85410F9F-4DFD-40CE-832C-BC61FB9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3988"/>
            <a:ext cx="6515100" cy="739775"/>
          </a:xfrm>
        </p:spPr>
        <p:txBody>
          <a:bodyPr>
            <a:normAutofit fontScale="90000"/>
          </a:bodyPr>
          <a:lstStyle/>
          <a:p>
            <a:r>
              <a:rPr lang="en-GB" altLang="de-DE" dirty="0" err="1"/>
              <a:t>Uppbyggnad</a:t>
            </a:r>
            <a:r>
              <a:rPr lang="en-GB" altLang="de-DE" dirty="0"/>
              <a:t> </a:t>
            </a:r>
            <a:r>
              <a:rPr lang="en-GB" altLang="de-DE" dirty="0" err="1"/>
              <a:t>av</a:t>
            </a:r>
            <a:r>
              <a:rPr lang="en-GB" altLang="de-DE" dirty="0"/>
              <a:t> </a:t>
            </a:r>
            <a:r>
              <a:rPr lang="en-GB" altLang="de-DE" dirty="0" err="1"/>
              <a:t>glaset</a:t>
            </a:r>
            <a:br>
              <a:rPr lang="en-GB" altLang="de-DE" sz="4000" dirty="0"/>
            </a:br>
            <a:r>
              <a:rPr lang="en-GB" altLang="de-DE" sz="1800" dirty="0"/>
              <a:t>Pilkington </a:t>
            </a:r>
            <a:r>
              <a:rPr lang="en-GB" altLang="de-DE" sz="1800" dirty="0" err="1"/>
              <a:t>Pyrostop</a:t>
            </a:r>
            <a:r>
              <a:rPr lang="en-GB" altLang="de-DE" sz="1800" baseline="30000" dirty="0"/>
              <a:t>®</a:t>
            </a:r>
            <a:r>
              <a:rPr lang="en-GB" altLang="de-DE" sz="1800" dirty="0"/>
              <a:t> and Pilkington </a:t>
            </a:r>
            <a:r>
              <a:rPr lang="en-GB" altLang="de-DE" sz="1800" dirty="0" err="1"/>
              <a:t>Pyrodur</a:t>
            </a:r>
            <a:r>
              <a:rPr lang="en-GB" altLang="de-DE" sz="1800" baseline="30000" dirty="0"/>
              <a:t>®</a:t>
            </a:r>
            <a:endParaRPr lang="de-DE" altLang="de-DE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4E4B5B1-B996-4F32-BA51-6777237F4494}"/>
              </a:ext>
            </a:extLst>
          </p:cNvPr>
          <p:cNvGrpSpPr>
            <a:grpSpLocks/>
          </p:cNvGrpSpPr>
          <p:nvPr/>
        </p:nvGrpSpPr>
        <p:grpSpPr bwMode="auto">
          <a:xfrm>
            <a:off x="5037138" y="1862138"/>
            <a:ext cx="1301750" cy="798512"/>
            <a:chOff x="192" y="1008"/>
            <a:chExt cx="946" cy="686"/>
          </a:xfrm>
        </p:grpSpPr>
        <p:pic>
          <p:nvPicPr>
            <p:cNvPr id="23601" name="Picture 3">
              <a:extLst>
                <a:ext uri="{FF2B5EF4-FFF2-40B4-BE49-F238E27FC236}">
                  <a16:creationId xmlns:a16="http://schemas.microsoft.com/office/drawing/2014/main" id="{E2FEBB68-1C6C-4826-8A66-A43094AF9CA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8"/>
              <a:ext cx="910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4">
              <a:extLst>
                <a:ext uri="{FF2B5EF4-FFF2-40B4-BE49-F238E27FC236}">
                  <a16:creationId xmlns:a16="http://schemas.microsoft.com/office/drawing/2014/main" id="{AE8A5858-FD37-4308-92D5-3CB0F8D1994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1099"/>
              <a:ext cx="847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9" name="Rectangle 5">
            <a:extLst>
              <a:ext uri="{FF2B5EF4-FFF2-40B4-BE49-F238E27FC236}">
                <a16:creationId xmlns:a16="http://schemas.microsoft.com/office/drawing/2014/main" id="{E39A6186-2C7B-4BB7-8CEC-3CAAA650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5681663"/>
            <a:ext cx="153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EA0"/>
              </a:buClr>
              <a:buFont typeface="Tahoma" panose="020B060403050404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968D6C28-053E-49D7-8A72-1489535EF16F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846263"/>
            <a:ext cx="12525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35CA2DF-753A-4F37-936B-887BA2F0E5C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968500"/>
            <a:ext cx="11652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9">
            <a:extLst>
              <a:ext uri="{FF2B5EF4-FFF2-40B4-BE49-F238E27FC236}">
                <a16:creationId xmlns:a16="http://schemas.microsoft.com/office/drawing/2014/main" id="{747FAE23-413B-4A16-80A8-BA888D35AA13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745038"/>
            <a:ext cx="327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E18440CE-1453-48AB-878B-5127256F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1187450"/>
            <a:ext cx="2395537" cy="992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b="1" dirty="0">
                <a:latin typeface="+mn-lt"/>
                <a:cs typeface="Arial" charset="0"/>
              </a:rPr>
              <a:t>External Use</a:t>
            </a:r>
            <a:br>
              <a:rPr lang="en-GB" sz="1800" b="1" dirty="0">
                <a:latin typeface="+mn-lt"/>
                <a:cs typeface="Arial" charset="0"/>
              </a:rPr>
            </a:br>
            <a:endParaRPr lang="en-GB" sz="1800" b="1" dirty="0">
              <a:latin typeface="+mn-lt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GB" sz="1500" b="1" dirty="0">
              <a:latin typeface="+mn-lt"/>
              <a:cs typeface="Arial" charset="0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2AD2A066-D3E4-45BF-8522-E92382911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1339850"/>
            <a:ext cx="2265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23565" name="Text Box 12">
            <a:extLst>
              <a:ext uri="{FF2B5EF4-FFF2-40B4-BE49-F238E27FC236}">
                <a16:creationId xmlns:a16="http://schemas.microsoft.com/office/drawing/2014/main" id="{6CAE5723-ABDB-4F84-9A72-112D68009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119188"/>
            <a:ext cx="1643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EA0"/>
              </a:buClr>
              <a:buFont typeface="Tahoma" panose="020B060403050404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de-DE" sz="1800" b="1">
                <a:latin typeface="Arial" panose="020B0604020202020204" pitchFamily="34" charset="0"/>
              </a:rPr>
              <a:t>Internal Use</a:t>
            </a:r>
            <a:br>
              <a:rPr lang="en-GB" altLang="de-DE" sz="1800" b="1">
                <a:latin typeface="Arial" panose="020B0604020202020204" pitchFamily="34" charset="0"/>
              </a:rPr>
            </a:br>
            <a:endParaRPr lang="en-GB" altLang="de-DE" sz="1500">
              <a:latin typeface="Arial" panose="020B0604020202020204" pitchFamily="34" charset="0"/>
            </a:endParaRPr>
          </a:p>
        </p:txBody>
      </p:sp>
      <p:pic>
        <p:nvPicPr>
          <p:cNvPr id="23566" name="Picture 13">
            <a:extLst>
              <a:ext uri="{FF2B5EF4-FFF2-40B4-BE49-F238E27FC236}">
                <a16:creationId xmlns:a16="http://schemas.microsoft.com/office/drawing/2014/main" id="{1AFA0442-2944-478F-A918-BAC9BAD56441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163888"/>
            <a:ext cx="327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0A62267C-36A3-4B81-AC51-48067A418600}"/>
              </a:ext>
            </a:extLst>
          </p:cNvPr>
          <p:cNvGrpSpPr>
            <a:grpSpLocks/>
          </p:cNvGrpSpPr>
          <p:nvPr/>
        </p:nvGrpSpPr>
        <p:grpSpPr bwMode="auto">
          <a:xfrm>
            <a:off x="2024063" y="2771775"/>
            <a:ext cx="1290637" cy="798513"/>
            <a:chOff x="2500" y="813"/>
            <a:chExt cx="1005" cy="796"/>
          </a:xfrm>
        </p:grpSpPr>
        <p:pic>
          <p:nvPicPr>
            <p:cNvPr id="23599" name="Picture 15">
              <a:extLst>
                <a:ext uri="{FF2B5EF4-FFF2-40B4-BE49-F238E27FC236}">
                  <a16:creationId xmlns:a16="http://schemas.microsoft.com/office/drawing/2014/main" id="{040D811C-226E-491A-BD4E-ADCD4BD332A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" y="813"/>
              <a:ext cx="976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16">
              <a:extLst>
                <a:ext uri="{FF2B5EF4-FFF2-40B4-BE49-F238E27FC236}">
                  <a16:creationId xmlns:a16="http://schemas.microsoft.com/office/drawing/2014/main" id="{594B9A4D-BE31-49AA-B501-65F33DA8900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" y="919"/>
              <a:ext cx="90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00DDD09A-0837-4C81-B4CB-84C7DDA07869}"/>
              </a:ext>
            </a:extLst>
          </p:cNvPr>
          <p:cNvGrpSpPr>
            <a:grpSpLocks/>
          </p:cNvGrpSpPr>
          <p:nvPr/>
        </p:nvGrpSpPr>
        <p:grpSpPr bwMode="auto">
          <a:xfrm>
            <a:off x="2366963" y="3152775"/>
            <a:ext cx="1290637" cy="796925"/>
            <a:chOff x="2892" y="987"/>
            <a:chExt cx="1005" cy="795"/>
          </a:xfrm>
        </p:grpSpPr>
        <p:pic>
          <p:nvPicPr>
            <p:cNvPr id="23597" name="Picture 18">
              <a:extLst>
                <a:ext uri="{FF2B5EF4-FFF2-40B4-BE49-F238E27FC236}">
                  <a16:creationId xmlns:a16="http://schemas.microsoft.com/office/drawing/2014/main" id="{0A67EC0C-8E2A-4C9E-B6C5-0A64F9EE5A0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" y="987"/>
              <a:ext cx="97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8" name="Picture 19">
              <a:extLst>
                <a:ext uri="{FF2B5EF4-FFF2-40B4-BE49-F238E27FC236}">
                  <a16:creationId xmlns:a16="http://schemas.microsoft.com/office/drawing/2014/main" id="{B4AA194D-11B4-4C32-909F-E6BC2B0A35A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093"/>
              <a:ext cx="908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3043FD-292C-4EA9-8A8E-98E1CD2430CD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608388"/>
            <a:ext cx="1254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7F369795-D356-4613-B632-3A716B58DDC3}"/>
              </a:ext>
            </a:extLst>
          </p:cNvPr>
          <p:cNvSpPr>
            <a:spLocks/>
          </p:cNvSpPr>
          <p:nvPr/>
        </p:nvSpPr>
        <p:spPr bwMode="auto">
          <a:xfrm>
            <a:off x="3382963" y="4119563"/>
            <a:ext cx="1084262" cy="650875"/>
          </a:xfrm>
          <a:custGeom>
            <a:avLst/>
            <a:gdLst>
              <a:gd name="T0" fmla="*/ 308291 w 844"/>
              <a:gd name="T1" fmla="*/ 154749 h 648"/>
              <a:gd name="T2" fmla="*/ 0 w 844"/>
              <a:gd name="T3" fmla="*/ 887412 h 648"/>
              <a:gd name="T4" fmla="*/ 933766 w 844"/>
              <a:gd name="T5" fmla="*/ 702535 h 648"/>
              <a:gd name="T6" fmla="*/ 1250950 w 844"/>
              <a:gd name="T7" fmla="*/ 0 h 648"/>
              <a:gd name="T8" fmla="*/ 308291 w 844"/>
              <a:gd name="T9" fmla="*/ 154749 h 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4"/>
              <a:gd name="T16" fmla="*/ 0 h 648"/>
              <a:gd name="T17" fmla="*/ 844 w 844"/>
              <a:gd name="T18" fmla="*/ 648 h 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4" h="648">
                <a:moveTo>
                  <a:pt x="208" y="113"/>
                </a:moveTo>
                <a:lnTo>
                  <a:pt x="0" y="648"/>
                </a:lnTo>
                <a:lnTo>
                  <a:pt x="630" y="513"/>
                </a:lnTo>
                <a:lnTo>
                  <a:pt x="844" y="0"/>
                </a:lnTo>
                <a:lnTo>
                  <a:pt x="208" y="1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582600" prstMaterial="legacyMetal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05BE469-8A5D-416E-8952-C080C09F5B41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510088"/>
            <a:ext cx="1254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6">
            <a:extLst>
              <a:ext uri="{FF2B5EF4-FFF2-40B4-BE49-F238E27FC236}">
                <a16:creationId xmlns:a16="http://schemas.microsoft.com/office/drawing/2014/main" id="{BB51457F-8A20-4A64-A8C3-F1AC5C56C71A}"/>
              </a:ext>
            </a:extLst>
          </p:cNvPr>
          <p:cNvGrpSpPr>
            <a:grpSpLocks/>
          </p:cNvGrpSpPr>
          <p:nvPr/>
        </p:nvGrpSpPr>
        <p:grpSpPr bwMode="auto">
          <a:xfrm>
            <a:off x="5684838" y="2505075"/>
            <a:ext cx="1290637" cy="798513"/>
            <a:chOff x="2500" y="813"/>
            <a:chExt cx="1005" cy="796"/>
          </a:xfrm>
        </p:grpSpPr>
        <p:pic>
          <p:nvPicPr>
            <p:cNvPr id="23595" name="Picture 27">
              <a:extLst>
                <a:ext uri="{FF2B5EF4-FFF2-40B4-BE49-F238E27FC236}">
                  <a16:creationId xmlns:a16="http://schemas.microsoft.com/office/drawing/2014/main" id="{0106F94E-5611-4632-835C-7AAFD8DE737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" y="813"/>
              <a:ext cx="976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6" name="Picture 28">
              <a:extLst>
                <a:ext uri="{FF2B5EF4-FFF2-40B4-BE49-F238E27FC236}">
                  <a16:creationId xmlns:a16="http://schemas.microsoft.com/office/drawing/2014/main" id="{DB139A12-57D0-4591-A71A-3C4F009927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" y="919"/>
              <a:ext cx="90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D942B135-FEC1-4789-882A-AF366B5D77C4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2895600"/>
            <a:ext cx="1290637" cy="796925"/>
            <a:chOff x="2892" y="987"/>
            <a:chExt cx="1005" cy="795"/>
          </a:xfrm>
        </p:grpSpPr>
        <p:pic>
          <p:nvPicPr>
            <p:cNvPr id="23593" name="Picture 30">
              <a:extLst>
                <a:ext uri="{FF2B5EF4-FFF2-40B4-BE49-F238E27FC236}">
                  <a16:creationId xmlns:a16="http://schemas.microsoft.com/office/drawing/2014/main" id="{64942D23-D51B-41E3-A287-527106F540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" y="987"/>
              <a:ext cx="97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4" name="Picture 31">
              <a:extLst>
                <a:ext uri="{FF2B5EF4-FFF2-40B4-BE49-F238E27FC236}">
                  <a16:creationId xmlns:a16="http://schemas.microsoft.com/office/drawing/2014/main" id="{F1E10303-1AB6-40D8-AC40-62FC2784CB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093"/>
              <a:ext cx="908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7B8165F7-626E-4195-98BB-AA96043BFBF7}"/>
              </a:ext>
            </a:extLst>
          </p:cNvPr>
          <p:cNvGrpSpPr>
            <a:grpSpLocks/>
          </p:cNvGrpSpPr>
          <p:nvPr/>
        </p:nvGrpSpPr>
        <p:grpSpPr bwMode="auto">
          <a:xfrm>
            <a:off x="6494463" y="3443288"/>
            <a:ext cx="1439862" cy="906462"/>
            <a:chOff x="3112" y="3183"/>
            <a:chExt cx="1121" cy="904"/>
          </a:xfrm>
        </p:grpSpPr>
        <p:pic>
          <p:nvPicPr>
            <p:cNvPr id="23590" name="Picture 36">
              <a:extLst>
                <a:ext uri="{FF2B5EF4-FFF2-40B4-BE49-F238E27FC236}">
                  <a16:creationId xmlns:a16="http://schemas.microsoft.com/office/drawing/2014/main" id="{C9B0A2A0-F632-4413-903A-B30469E2BFF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" y="3183"/>
              <a:ext cx="976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37">
              <a:extLst>
                <a:ext uri="{FF2B5EF4-FFF2-40B4-BE49-F238E27FC236}">
                  <a16:creationId xmlns:a16="http://schemas.microsoft.com/office/drawing/2014/main" id="{EB05FF17-6D33-4A11-B3EE-36FB816249B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" y="3289"/>
              <a:ext cx="90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38">
              <a:extLst>
                <a:ext uri="{FF2B5EF4-FFF2-40B4-BE49-F238E27FC236}">
                  <a16:creationId xmlns:a16="http://schemas.microsoft.com/office/drawing/2014/main" id="{7D7EA01E-1B5C-46A9-893C-57CFA2549D3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3336"/>
              <a:ext cx="976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9">
            <a:extLst>
              <a:ext uri="{FF2B5EF4-FFF2-40B4-BE49-F238E27FC236}">
                <a16:creationId xmlns:a16="http://schemas.microsoft.com/office/drawing/2014/main" id="{DEA39182-5914-4E4E-85D1-ADE4AC2FF343}"/>
              </a:ext>
            </a:extLst>
          </p:cNvPr>
          <p:cNvGrpSpPr>
            <a:grpSpLocks/>
          </p:cNvGrpSpPr>
          <p:nvPr/>
        </p:nvGrpSpPr>
        <p:grpSpPr bwMode="auto">
          <a:xfrm>
            <a:off x="7273925" y="4264025"/>
            <a:ext cx="1474788" cy="1011238"/>
            <a:chOff x="2066" y="2947"/>
            <a:chExt cx="1072" cy="869"/>
          </a:xfrm>
        </p:grpSpPr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6420B53-B681-44E8-BFCE-35B7F4A3D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2947"/>
              <a:ext cx="788" cy="559"/>
            </a:xfrm>
            <a:custGeom>
              <a:avLst/>
              <a:gdLst>
                <a:gd name="T0" fmla="*/ 194 w 844"/>
                <a:gd name="T1" fmla="*/ 97 h 648"/>
                <a:gd name="T2" fmla="*/ 0 w 844"/>
                <a:gd name="T3" fmla="*/ 559 h 648"/>
                <a:gd name="T4" fmla="*/ 588 w 844"/>
                <a:gd name="T5" fmla="*/ 443 h 648"/>
                <a:gd name="T6" fmla="*/ 788 w 844"/>
                <a:gd name="T7" fmla="*/ 0 h 648"/>
                <a:gd name="T8" fmla="*/ 194 w 844"/>
                <a:gd name="T9" fmla="*/ 97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4"/>
                <a:gd name="T16" fmla="*/ 0 h 648"/>
                <a:gd name="T17" fmla="*/ 844 w 844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4" h="648">
                  <a:moveTo>
                    <a:pt x="208" y="113"/>
                  </a:moveTo>
                  <a:lnTo>
                    <a:pt x="0" y="648"/>
                  </a:lnTo>
                  <a:lnTo>
                    <a:pt x="630" y="513"/>
                  </a:lnTo>
                  <a:lnTo>
                    <a:pt x="844" y="0"/>
                  </a:lnTo>
                  <a:lnTo>
                    <a:pt x="208" y="11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582600" prstMaterial="legacyMetal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de-DE" sz="1800">
                <a:latin typeface="+mn-lt"/>
                <a:cs typeface="Arial" charset="0"/>
              </a:endParaRPr>
            </a:p>
          </p:txBody>
        </p:sp>
        <p:pic>
          <p:nvPicPr>
            <p:cNvPr id="23589" name="Picture 41">
              <a:extLst>
                <a:ext uri="{FF2B5EF4-FFF2-40B4-BE49-F238E27FC236}">
                  <a16:creationId xmlns:a16="http://schemas.microsoft.com/office/drawing/2014/main" id="{07D018AB-666D-436F-B38E-2BC1D59438E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3169"/>
              <a:ext cx="911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Line 42">
            <a:extLst>
              <a:ext uri="{FF2B5EF4-FFF2-40B4-BE49-F238E27FC236}">
                <a16:creationId xmlns:a16="http://schemas.microsoft.com/office/drawing/2014/main" id="{966B7DC2-0BE6-4BCB-928C-2DCC0D286F5F}"/>
              </a:ext>
            </a:extLst>
          </p:cNvPr>
          <p:cNvSpPr>
            <a:spLocks noChangeShapeType="1"/>
          </p:cNvSpPr>
          <p:nvPr/>
        </p:nvSpPr>
        <p:spPr bwMode="auto">
          <a:xfrm rot="2825583">
            <a:off x="2086769" y="2448719"/>
            <a:ext cx="3683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27271E1E-534D-4CEA-8D7A-4022A96B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4687888"/>
            <a:ext cx="1366838" cy="582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en-GB" sz="1600" b="1" dirty="0">
                <a:latin typeface="+mn-lt"/>
                <a:cs typeface="Arial" charset="0"/>
              </a:rPr>
              <a:t> + IGU - Option</a:t>
            </a:r>
          </a:p>
        </p:txBody>
      </p:sp>
      <p:sp>
        <p:nvSpPr>
          <p:cNvPr id="42" name="Line 44">
            <a:extLst>
              <a:ext uri="{FF2B5EF4-FFF2-40B4-BE49-F238E27FC236}">
                <a16:creationId xmlns:a16="http://schemas.microsoft.com/office/drawing/2014/main" id="{E4D66CED-794E-4F02-85A8-32260383F4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5625" y="4572000"/>
            <a:ext cx="317500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43" name="Line 45">
            <a:extLst>
              <a:ext uri="{FF2B5EF4-FFF2-40B4-BE49-F238E27FC236}">
                <a16:creationId xmlns:a16="http://schemas.microsoft.com/office/drawing/2014/main" id="{167AC9F7-EF27-4357-8B2F-54305F8A1A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5625" y="4959350"/>
            <a:ext cx="744538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551BC10C-5C5B-413E-9518-95C447F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4687888"/>
            <a:ext cx="1366838" cy="582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en-GB" sz="1600" b="1" dirty="0">
                <a:latin typeface="+mn-lt"/>
                <a:cs typeface="Arial" charset="0"/>
              </a:rPr>
              <a:t> + IGU - Option</a:t>
            </a:r>
          </a:p>
        </p:txBody>
      </p:sp>
      <p:sp>
        <p:nvSpPr>
          <p:cNvPr id="45" name="Line 47">
            <a:extLst>
              <a:ext uri="{FF2B5EF4-FFF2-40B4-BE49-F238E27FC236}">
                <a16:creationId xmlns:a16="http://schemas.microsoft.com/office/drawing/2014/main" id="{5E1880BE-B3D4-42DB-ADAC-7B5D5B4D5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0375" y="4572000"/>
            <a:ext cx="317500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46" name="Line 48">
            <a:extLst>
              <a:ext uri="{FF2B5EF4-FFF2-40B4-BE49-F238E27FC236}">
                <a16:creationId xmlns:a16="http://schemas.microsoft.com/office/drawing/2014/main" id="{0D831B0E-A363-4E0B-8610-F0571B5A2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0375" y="4959350"/>
            <a:ext cx="744538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47" name="Text Box 49">
            <a:extLst>
              <a:ext uri="{FF2B5EF4-FFF2-40B4-BE49-F238E27FC236}">
                <a16:creationId xmlns:a16="http://schemas.microsoft.com/office/drawing/2014/main" id="{CB57969A-54EF-482D-A8C2-7A8D91FB1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1828800"/>
            <a:ext cx="183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dirty="0" err="1">
                <a:solidFill>
                  <a:srgbClr val="FF0000"/>
                </a:solidFill>
                <a:latin typeface="+mn-lt"/>
                <a:cs typeface="Arial" charset="0"/>
              </a:rPr>
              <a:t>Intumescent</a:t>
            </a:r>
            <a:r>
              <a:rPr lang="en-GB" sz="1800" dirty="0">
                <a:solidFill>
                  <a:srgbClr val="FF0000"/>
                </a:solidFill>
                <a:latin typeface="+mn-lt"/>
                <a:cs typeface="Arial" charset="0"/>
              </a:rPr>
              <a:t> layer</a:t>
            </a:r>
          </a:p>
        </p:txBody>
      </p:sp>
      <p:sp>
        <p:nvSpPr>
          <p:cNvPr id="48" name="Line 50">
            <a:extLst>
              <a:ext uri="{FF2B5EF4-FFF2-40B4-BE49-F238E27FC236}">
                <a16:creationId xmlns:a16="http://schemas.microsoft.com/office/drawing/2014/main" id="{C9EF32CC-CDBB-4234-ABEC-77FFEE2831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4288" y="2025650"/>
            <a:ext cx="265112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49" name="Line 52">
            <a:extLst>
              <a:ext uri="{FF2B5EF4-FFF2-40B4-BE49-F238E27FC236}">
                <a16:creationId xmlns:a16="http://schemas.microsoft.com/office/drawing/2014/main" id="{D02432B1-34EB-4188-8B92-1DFF7960D8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2688" y="2611438"/>
            <a:ext cx="11112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50" name="Text Box 53">
            <a:extLst>
              <a:ext uri="{FF2B5EF4-FFF2-40B4-BE49-F238E27FC236}">
                <a16:creationId xmlns:a16="http://schemas.microsoft.com/office/drawing/2014/main" id="{1D5208A1-7E55-4C96-A0FD-6220A880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75" y="2438400"/>
            <a:ext cx="1343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b="1" dirty="0">
                <a:solidFill>
                  <a:srgbClr val="00CC66"/>
                </a:solidFill>
                <a:latin typeface="+mn-lt"/>
                <a:cs typeface="Arial" charset="0"/>
              </a:rPr>
              <a:t>PVB layer</a:t>
            </a:r>
          </a:p>
        </p:txBody>
      </p:sp>
      <p:sp>
        <p:nvSpPr>
          <p:cNvPr id="51" name="Line 54">
            <a:extLst>
              <a:ext uri="{FF2B5EF4-FFF2-40B4-BE49-F238E27FC236}">
                <a16:creationId xmlns:a16="http://schemas.microsoft.com/office/drawing/2014/main" id="{08ED3C18-0AD8-46AE-8DD3-65A10865C2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4488" y="2943225"/>
            <a:ext cx="33020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latin typeface="+mn-lt"/>
              <a:cs typeface="Arial" charset="0"/>
            </a:endParaRPr>
          </a:p>
        </p:txBody>
      </p:sp>
      <p:sp>
        <p:nvSpPr>
          <p:cNvPr id="52" name="Platshållare för sidfot 4">
            <a:extLst>
              <a:ext uri="{FF2B5EF4-FFF2-40B4-BE49-F238E27FC236}">
                <a16:creationId xmlns:a16="http://schemas.microsoft.com/office/drawing/2014/main" id="{521B6AB4-1A25-4B21-8CD4-D6D8EF5F3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3" name="Platshållare för datum 3">
            <a:extLst>
              <a:ext uri="{FF2B5EF4-FFF2-40B4-BE49-F238E27FC236}">
                <a16:creationId xmlns:a16="http://schemas.microsoft.com/office/drawing/2014/main" id="{DBA65262-B094-41ED-B484-E3D0BC2C5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7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CE81A5D-5847-42BB-9708-CEA60684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10" y="1021054"/>
            <a:ext cx="5190585" cy="5249703"/>
          </a:xfrm>
          <a:prstGeom prst="rect">
            <a:avLst/>
          </a:prstGeom>
        </p:spPr>
      </p:pic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1AE7E8BF-A8A8-494E-B13E-9987F4414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3697" y="6394450"/>
            <a:ext cx="3086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Brandglas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8000999-5053-407B-B5FF-D6B14506A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090" y="6394450"/>
            <a:ext cx="1108710" cy="365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27 Jan 2023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6662BB8-E092-4133-B693-A83EC99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197487"/>
            <a:ext cx="7707630" cy="595312"/>
          </a:xfrm>
        </p:spPr>
        <p:txBody>
          <a:bodyPr>
            <a:normAutofit fontScale="90000"/>
          </a:bodyPr>
          <a:lstStyle/>
          <a:p>
            <a:r>
              <a:rPr lang="sv-SE" dirty="0"/>
              <a:t>Jämförelse av produkter</a:t>
            </a:r>
          </a:p>
        </p:txBody>
      </p:sp>
    </p:spTree>
    <p:extLst>
      <p:ext uri="{BB962C8B-B14F-4D97-AF65-F5344CB8AC3E}">
        <p14:creationId xmlns:p14="http://schemas.microsoft.com/office/powerpoint/2010/main" val="2508925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Text">
  <a:themeElements>
    <a:clrScheme name="NSG Gro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3D8E33"/>
      </a:accent2>
      <a:accent3>
        <a:srgbClr val="009EA0"/>
      </a:accent3>
      <a:accent4>
        <a:srgbClr val="D6CE49"/>
      </a:accent4>
      <a:accent5>
        <a:srgbClr val="7FBA00"/>
      </a:accent5>
      <a:accent6>
        <a:srgbClr val="827F77"/>
      </a:accent6>
      <a:hlink>
        <a:srgbClr val="827F77"/>
      </a:hlink>
      <a:folHlink>
        <a:srgbClr val="009DE0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Template New English.pptx" id="{B3A7B35F-C571-4EA7-A6C8-A5808B0A2BCE}" vid="{15F9E44D-E017-4DDB-BB20-F777B613C716}"/>
    </a:ext>
  </a:extLst>
</a:theme>
</file>

<file path=ppt/theme/theme2.xml><?xml version="1.0" encoding="utf-8"?>
<a:theme xmlns:a="http://schemas.openxmlformats.org/drawingml/2006/main" name="1_Title and Text">
  <a:themeElements>
    <a:clrScheme name="NSG Gro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3D8E33"/>
      </a:accent2>
      <a:accent3>
        <a:srgbClr val="009EA0"/>
      </a:accent3>
      <a:accent4>
        <a:srgbClr val="D6CE49"/>
      </a:accent4>
      <a:accent5>
        <a:srgbClr val="7FBA00"/>
      </a:accent5>
      <a:accent6>
        <a:srgbClr val="827F77"/>
      </a:accent6>
      <a:hlink>
        <a:srgbClr val="827F77"/>
      </a:hlink>
      <a:folHlink>
        <a:srgbClr val="009DE0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9012d67-404f-4110-adf2-371a80a60da3">SNUZNWUWDQ3V-163-272</_dlc_DocId>
    <_dlc_DocIdUrl xmlns="f9012d67-404f-4110-adf2-371a80a60da3">
      <Url>http://inside.mynsg.net/nsggroup/_layouts/DocIdRedir.aspx?ID=SNUZNWUWDQ3V-163-272</Url>
      <Description>SNUZNWUWDQ3V-163-272</Description>
    </_dlc_DocIdUrl>
  </documentManagement>
</p:properties>
</file>

<file path=customXml/item2.xml><?xml version="1.0" encoding="utf-8"?>
<?mso-contentType ?>
<SharedContentType xmlns="Microsoft.SharePoint.Taxonomy.ContentTypeSync" SourceId="1fbfcef1-2cd9-47d8-a2ea-ebdab5b697ae" ContentTypeId="0x01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8880161F7DE43877371B39D7BD007" ma:contentTypeVersion="4" ma:contentTypeDescription="Create a new document." ma:contentTypeScope="" ma:versionID="895f14f8e86dc976c5467c5cac56586a">
  <xsd:schema xmlns:xsd="http://www.w3.org/2001/XMLSchema" xmlns:xs="http://www.w3.org/2001/XMLSchema" xmlns:p="http://schemas.microsoft.com/office/2006/metadata/properties" xmlns:ns1="http://schemas.microsoft.com/sharepoint/v3" xmlns:ns2="f9012d67-404f-4110-adf2-371a80a60da3" targetNamespace="http://schemas.microsoft.com/office/2006/metadata/properties" ma:root="true" ma:fieldsID="0766afb1c8e218c3e381230ba141f9c2" ns1:_="" ns2:_="">
    <xsd:import namespace="http://schemas.microsoft.com/sharepoint/v3"/>
    <xsd:import namespace="f9012d67-404f-4110-adf2-371a80a60da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12d67-404f-4110-adf2-371a80a60da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F4257-ACD4-4E32-A68F-5EE560151CF2}">
  <ds:schemaRefs>
    <ds:schemaRef ds:uri="http://purl.org/dc/dcmitype/"/>
    <ds:schemaRef ds:uri="f9012d67-404f-4110-adf2-371a80a60da3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1D573B-DD91-49A3-A561-C1D02D5766C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304DA19-3AA8-4481-84A1-E9EB7FF2C8B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EF7C0E-E328-4FAD-8FEC-8BC6FD60E86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77BB7C8-A4D1-4A79-9160-F4EAF079B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012d67-404f-4110-adf2-371a80a60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Template New English</Template>
  <TotalTime>7033</TotalTime>
  <Words>651</Words>
  <Application>Microsoft Office PowerPoint</Application>
  <PresentationFormat>Bildspel på skärmen (4:3)</PresentationFormat>
  <Paragraphs>193</Paragraphs>
  <Slides>23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1" baseType="lpstr">
      <vt:lpstr>Meiryo UI</vt:lpstr>
      <vt:lpstr>Arial</vt:lpstr>
      <vt:lpstr>Calibri</vt:lpstr>
      <vt:lpstr>Calibri Light</vt:lpstr>
      <vt:lpstr>Tahoma</vt:lpstr>
      <vt:lpstr>Times New Roman</vt:lpstr>
      <vt:lpstr>Title and Text</vt:lpstr>
      <vt:lpstr>1_Title and Text</vt:lpstr>
      <vt:lpstr>PowerPoint-presentation</vt:lpstr>
      <vt:lpstr>Brandglas</vt:lpstr>
      <vt:lpstr>Agenda</vt:lpstr>
      <vt:lpstr>Pilkingtons brandskyddsglas</vt:lpstr>
      <vt:lpstr>PowerPoint-presentation</vt:lpstr>
      <vt:lpstr>PowerPoint-presentation</vt:lpstr>
      <vt:lpstr>Brandklasser E,EW och EI</vt:lpstr>
      <vt:lpstr>Uppbyggnad av glaset Pilkington Pyrostop® and Pilkington Pyrodur®</vt:lpstr>
      <vt:lpstr>Jämförelse av produkter</vt:lpstr>
      <vt:lpstr>Film</vt:lpstr>
      <vt:lpstr>Pilkington Pyrostop® Line</vt:lpstr>
      <vt:lpstr>Pilkington Pyrostop® Line</vt:lpstr>
      <vt:lpstr>Pilkington Pyrostop® Line 30-600</vt:lpstr>
      <vt:lpstr>Pilkington Pyrostop® Line 60-&gt;</vt:lpstr>
      <vt:lpstr>Pilkington Pyrostop® Line</vt:lpstr>
      <vt:lpstr>PowerPoint-presentation</vt:lpstr>
      <vt:lpstr>Vårt recept för brandglas!</vt:lpstr>
      <vt:lpstr>Confidence since 40 years</vt:lpstr>
      <vt:lpstr>Temperature comfort zone</vt:lpstr>
      <vt:lpstr>Sustainability at its‘ best</vt:lpstr>
      <vt:lpstr>10-years-haze-free-guarantee!!!</vt:lpstr>
      <vt:lpstr>Brandschutzglas made by Pilkington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Mattsson, Alexander</dc:creator>
  <cp:lastModifiedBy>Mattsson, Alexander</cp:lastModifiedBy>
  <cp:revision>38</cp:revision>
  <dcterms:created xsi:type="dcterms:W3CDTF">2022-09-12T08:00:30Z</dcterms:created>
  <dcterms:modified xsi:type="dcterms:W3CDTF">2023-02-07T13:29:12Z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0x0101003638880161F7DE43877371B39D7BD007</vt:lpwstr>
  </property>
  <property fmtid="{D5CDD505-2E9C-101B-9397-08002B2CF9AE}" pid="3" name="_dlc_DocIdItemGuid">
    <vt:lpwstr>25ca3ec8-301c-4114-bcbc-5a5c4e5638ed</vt:lpwstr>
  </property>
</Properties>
</file>